
<file path=[Content_Types].xml><?xml version="1.0" encoding="utf-8"?>
<Types xmlns="http://schemas.openxmlformats.org/package/2006/content-types">
  <Default Extension="jpeg" ContentType="image/jpeg"/>
  <Default Extension="jpg" ContentType="image/jp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260" r:id="rId2"/>
    <p:sldId id="830" r:id="rId3"/>
    <p:sldId id="842" r:id="rId4"/>
    <p:sldId id="840" r:id="rId5"/>
    <p:sldId id="839" r:id="rId6"/>
    <p:sldId id="843" r:id="rId7"/>
    <p:sldId id="844" r:id="rId8"/>
    <p:sldId id="835" r:id="rId9"/>
    <p:sldId id="847" r:id="rId10"/>
    <p:sldId id="848" r:id="rId11"/>
    <p:sldId id="849" r:id="rId12"/>
    <p:sldId id="850" r:id="rId13"/>
    <p:sldId id="851" r:id="rId14"/>
    <p:sldId id="852" r:id="rId15"/>
  </p:sldIdLst>
  <p:sldSz cx="9144000" cy="6858000" type="screen4x3"/>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7"/>
    <p:restoredTop sz="93473" autoAdjust="0"/>
  </p:normalViewPr>
  <p:slideViewPr>
    <p:cSldViewPr>
      <p:cViewPr varScale="1">
        <p:scale>
          <a:sx n="82" d="100"/>
          <a:sy n="82" d="100"/>
        </p:scale>
        <p:origin x="1474" y="77"/>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i Manoj Pudukotai Dinakarrao" userId="4fb9c11a-556f-41da-8894-c332056c6542" providerId="ADAL" clId="{D167808A-FB73-5B4B-A36A-EF09C766FBE8}"/>
    <pc:docChg chg="modSld">
      <pc:chgData name="Sai Manoj Pudukotai Dinakarrao" userId="4fb9c11a-556f-41da-8894-c332056c6542" providerId="ADAL" clId="{D167808A-FB73-5B4B-A36A-EF09C766FBE8}" dt="2022-10-17T23:11:34.202" v="326" actId="20577"/>
      <pc:docMkLst>
        <pc:docMk/>
      </pc:docMkLst>
      <pc:sldChg chg="modSp mod">
        <pc:chgData name="Sai Manoj Pudukotai Dinakarrao" userId="4fb9c11a-556f-41da-8894-c332056c6542" providerId="ADAL" clId="{D167808A-FB73-5B4B-A36A-EF09C766FBE8}" dt="2022-10-17T23:11:00.293" v="325" actId="20577"/>
        <pc:sldMkLst>
          <pc:docMk/>
          <pc:sldMk cId="0" sldId="268"/>
        </pc:sldMkLst>
        <pc:spChg chg="mod">
          <ac:chgData name="Sai Manoj Pudukotai Dinakarrao" userId="4fb9c11a-556f-41da-8894-c332056c6542" providerId="ADAL" clId="{D167808A-FB73-5B4B-A36A-EF09C766FBE8}" dt="2022-10-17T23:11:00.293" v="325" actId="20577"/>
          <ac:spMkLst>
            <pc:docMk/>
            <pc:sldMk cId="0" sldId="268"/>
            <ac:spMk id="3" creationId="{00000000-0000-0000-0000-000000000000}"/>
          </ac:spMkLst>
        </pc:spChg>
      </pc:sldChg>
      <pc:sldChg chg="modSp mod">
        <pc:chgData name="Sai Manoj Pudukotai Dinakarrao" userId="4fb9c11a-556f-41da-8894-c332056c6542" providerId="ADAL" clId="{D167808A-FB73-5B4B-A36A-EF09C766FBE8}" dt="2022-10-17T23:11:34.202" v="326" actId="20577"/>
        <pc:sldMkLst>
          <pc:docMk/>
          <pc:sldMk cId="0" sldId="269"/>
        </pc:sldMkLst>
        <pc:spChg chg="mod">
          <ac:chgData name="Sai Manoj Pudukotai Dinakarrao" userId="4fb9c11a-556f-41da-8894-c332056c6542" providerId="ADAL" clId="{D167808A-FB73-5B4B-A36A-EF09C766FBE8}" dt="2022-10-17T23:11:34.202" v="326" actId="20577"/>
          <ac:spMkLst>
            <pc:docMk/>
            <pc:sldMk cId="0" sldId="269"/>
            <ac:spMk id="3" creationId="{00000000-0000-0000-0000-000000000000}"/>
          </ac:spMkLst>
        </pc:spChg>
      </pc:sldChg>
      <pc:sldChg chg="modSp mod">
        <pc:chgData name="Sai Manoj Pudukotai Dinakarrao" userId="4fb9c11a-556f-41da-8894-c332056c6542" providerId="ADAL" clId="{D167808A-FB73-5B4B-A36A-EF09C766FBE8}" dt="2022-10-17T23:10:48.437" v="324" actId="20577"/>
        <pc:sldMkLst>
          <pc:docMk/>
          <pc:sldMk cId="1438192100" sldId="287"/>
        </pc:sldMkLst>
        <pc:spChg chg="mod">
          <ac:chgData name="Sai Manoj Pudukotai Dinakarrao" userId="4fb9c11a-556f-41da-8894-c332056c6542" providerId="ADAL" clId="{D167808A-FB73-5B4B-A36A-EF09C766FBE8}" dt="2022-10-17T23:10:48.437" v="324" actId="20577"/>
          <ac:spMkLst>
            <pc:docMk/>
            <pc:sldMk cId="1438192100" sldId="287"/>
            <ac:spMk id="3" creationId="{E3549A94-7B8F-11CB-4667-D91BEAAC93C2}"/>
          </ac:spMkLst>
        </pc:spChg>
      </pc:sldChg>
    </pc:docChg>
  </pc:docChgLst>
</pc:chgInfo>
</file>

<file path=ppt/media/image1.jp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8CFB73C6-E70F-485D-96C5-3E82A3FBF52C}" type="datetimeFigureOut">
              <a:rPr lang="en-US" smtClean="0"/>
              <a:t>12/5/2022</a:t>
            </a:fld>
            <a:endParaRPr lang="en-US"/>
          </a:p>
        </p:txBody>
      </p:sp>
      <p:sp>
        <p:nvSpPr>
          <p:cNvPr id="4" name="Slide Image Placeholder 3"/>
          <p:cNvSpPr>
            <a:spLocks noGrp="1" noRot="1" noChangeAspect="1"/>
          </p:cNvSpPr>
          <p:nvPr>
            <p:ph type="sldImg" idx="2"/>
          </p:nvPr>
        </p:nvSpPr>
        <p:spPr>
          <a:xfrm>
            <a:off x="3028950" y="857250"/>
            <a:ext cx="30861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E2390FE4-E315-4761-95CC-17E8DF90C23C}" type="slidenum">
              <a:rPr lang="en-US" smtClean="0"/>
              <a:t>‹#›</a:t>
            </a:fld>
            <a:endParaRPr lang="en-US"/>
          </a:p>
        </p:txBody>
      </p:sp>
    </p:spTree>
    <p:extLst>
      <p:ext uri="{BB962C8B-B14F-4D97-AF65-F5344CB8AC3E}">
        <p14:creationId xmlns:p14="http://schemas.microsoft.com/office/powerpoint/2010/main" val="19726582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2390FE4-E315-4761-95CC-17E8DF90C23C}" type="slidenum">
              <a:rPr lang="en-US" smtClean="0"/>
              <a:t>4</a:t>
            </a:fld>
            <a:endParaRPr lang="en-US"/>
          </a:p>
        </p:txBody>
      </p:sp>
    </p:spTree>
    <p:extLst>
      <p:ext uri="{BB962C8B-B14F-4D97-AF65-F5344CB8AC3E}">
        <p14:creationId xmlns:p14="http://schemas.microsoft.com/office/powerpoint/2010/main" val="15433121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2125980"/>
            <a:ext cx="77724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12/5/2022</a:t>
            </a:fld>
            <a:endParaRPr lang="en-US"/>
          </a:p>
        </p:txBody>
      </p:sp>
      <p:sp>
        <p:nvSpPr>
          <p:cNvPr id="6" name="Holder 6"/>
          <p:cNvSpPr>
            <a:spLocks noGrp="1"/>
          </p:cNvSpPr>
          <p:nvPr>
            <p:ph type="sldNum" sz="quarter" idx="7"/>
          </p:nvPr>
        </p:nvSpPr>
        <p:spPr/>
        <p:txBody>
          <a:bodyPr lIns="0" tIns="0" rIns="0" bIns="0"/>
          <a:lstStyle>
            <a:lvl1pPr>
              <a:defRPr sz="1600" b="0" i="0">
                <a:solidFill>
                  <a:schemeClr val="tx1"/>
                </a:solidFill>
                <a:latin typeface="Times New Roman"/>
                <a:cs typeface="Times New Roman"/>
              </a:defRPr>
            </a:lvl1pPr>
          </a:lstStyle>
          <a:p>
            <a:pPr marL="38100">
              <a:lnSpc>
                <a:spcPts val="1800"/>
              </a:lnSpc>
            </a:pPr>
            <a:fld id="{81D60167-4931-47E6-BA6A-407CBD079E47}" type="slidenum">
              <a:rPr spc="-55" dirty="0"/>
              <a:t>‹#›</a:t>
            </a:fld>
            <a:endParaRPr spc="-55"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0" i="0">
                <a:solidFill>
                  <a:srgbClr val="006633"/>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12/5/2022</a:t>
            </a:fld>
            <a:endParaRPr lang="en-US"/>
          </a:p>
        </p:txBody>
      </p:sp>
      <p:sp>
        <p:nvSpPr>
          <p:cNvPr id="6" name="Holder 6"/>
          <p:cNvSpPr>
            <a:spLocks noGrp="1"/>
          </p:cNvSpPr>
          <p:nvPr>
            <p:ph type="sldNum" sz="quarter" idx="7"/>
          </p:nvPr>
        </p:nvSpPr>
        <p:spPr/>
        <p:txBody>
          <a:bodyPr lIns="0" tIns="0" rIns="0" bIns="0"/>
          <a:lstStyle>
            <a:lvl1pPr>
              <a:defRPr sz="1600" b="0" i="0">
                <a:solidFill>
                  <a:schemeClr val="tx1"/>
                </a:solidFill>
                <a:latin typeface="Times New Roman"/>
                <a:cs typeface="Times New Roman"/>
              </a:defRPr>
            </a:lvl1pPr>
          </a:lstStyle>
          <a:p>
            <a:pPr marL="38100">
              <a:lnSpc>
                <a:spcPts val="1800"/>
              </a:lnSpc>
            </a:pPr>
            <a:fld id="{81D60167-4931-47E6-BA6A-407CBD079E47}" type="slidenum">
              <a:rPr spc="-55" dirty="0"/>
              <a:t>‹#›</a:t>
            </a:fld>
            <a:endParaRPr spc="-55"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0" i="0">
                <a:solidFill>
                  <a:srgbClr val="006633"/>
                </a:solidFill>
                <a:latin typeface="Times New Roman"/>
                <a:cs typeface="Times New Roman"/>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12/5/2022</a:t>
            </a:fld>
            <a:endParaRPr lang="en-US"/>
          </a:p>
        </p:txBody>
      </p:sp>
      <p:sp>
        <p:nvSpPr>
          <p:cNvPr id="7" name="Holder 7"/>
          <p:cNvSpPr>
            <a:spLocks noGrp="1"/>
          </p:cNvSpPr>
          <p:nvPr>
            <p:ph type="sldNum" sz="quarter" idx="7"/>
          </p:nvPr>
        </p:nvSpPr>
        <p:spPr/>
        <p:txBody>
          <a:bodyPr lIns="0" tIns="0" rIns="0" bIns="0"/>
          <a:lstStyle>
            <a:lvl1pPr>
              <a:defRPr sz="1600" b="0" i="0">
                <a:solidFill>
                  <a:schemeClr val="tx1"/>
                </a:solidFill>
                <a:latin typeface="Times New Roman"/>
                <a:cs typeface="Times New Roman"/>
              </a:defRPr>
            </a:lvl1pPr>
          </a:lstStyle>
          <a:p>
            <a:pPr marL="38100">
              <a:lnSpc>
                <a:spcPts val="1800"/>
              </a:lnSpc>
            </a:pPr>
            <a:fld id="{81D60167-4931-47E6-BA6A-407CBD079E47}" type="slidenum">
              <a:rPr spc="-55" dirty="0"/>
              <a:t>‹#›</a:t>
            </a:fld>
            <a:endParaRPr spc="-55"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0" i="0">
                <a:solidFill>
                  <a:srgbClr val="006633"/>
                </a:solidFill>
                <a:latin typeface="Times New Roman"/>
                <a:cs typeface="Times New Roman"/>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12/5/2022</a:t>
            </a:fld>
            <a:endParaRPr lang="en-US"/>
          </a:p>
        </p:txBody>
      </p:sp>
      <p:sp>
        <p:nvSpPr>
          <p:cNvPr id="5" name="Holder 5"/>
          <p:cNvSpPr>
            <a:spLocks noGrp="1"/>
          </p:cNvSpPr>
          <p:nvPr>
            <p:ph type="sldNum" sz="quarter" idx="7"/>
          </p:nvPr>
        </p:nvSpPr>
        <p:spPr/>
        <p:txBody>
          <a:bodyPr lIns="0" tIns="0" rIns="0" bIns="0"/>
          <a:lstStyle>
            <a:lvl1pPr>
              <a:defRPr sz="1600" b="0" i="0">
                <a:solidFill>
                  <a:schemeClr val="tx1"/>
                </a:solidFill>
                <a:latin typeface="Times New Roman"/>
                <a:cs typeface="Times New Roman"/>
              </a:defRPr>
            </a:lvl1pPr>
          </a:lstStyle>
          <a:p>
            <a:pPr marL="38100">
              <a:lnSpc>
                <a:spcPts val="1800"/>
              </a:lnSpc>
            </a:pPr>
            <a:fld id="{81D60167-4931-47E6-BA6A-407CBD079E47}" type="slidenum">
              <a:rPr spc="-55" dirty="0"/>
              <a:t>‹#›</a:t>
            </a:fld>
            <a:endParaRPr spc="-55"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12/5/2022</a:t>
            </a:fld>
            <a:endParaRPr lang="en-US"/>
          </a:p>
        </p:txBody>
      </p:sp>
      <p:sp>
        <p:nvSpPr>
          <p:cNvPr id="4" name="Holder 4"/>
          <p:cNvSpPr>
            <a:spLocks noGrp="1"/>
          </p:cNvSpPr>
          <p:nvPr>
            <p:ph type="sldNum" sz="quarter" idx="7"/>
          </p:nvPr>
        </p:nvSpPr>
        <p:spPr/>
        <p:txBody>
          <a:bodyPr lIns="0" tIns="0" rIns="0" bIns="0"/>
          <a:lstStyle>
            <a:lvl1pPr>
              <a:defRPr sz="1600" b="0" i="0">
                <a:solidFill>
                  <a:schemeClr val="tx1"/>
                </a:solidFill>
                <a:latin typeface="Times New Roman"/>
                <a:cs typeface="Times New Roman"/>
              </a:defRPr>
            </a:lvl1pPr>
          </a:lstStyle>
          <a:p>
            <a:pPr marL="38100">
              <a:lnSpc>
                <a:spcPts val="1800"/>
              </a:lnSpc>
            </a:pPr>
            <a:fld id="{81D60167-4931-47E6-BA6A-407CBD079E47}" type="slidenum">
              <a:rPr spc="-55" dirty="0"/>
              <a:t>‹#›</a:t>
            </a:fld>
            <a:endParaRPr spc="-55"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slide" type="title">
  <p:cSld name="1_Title slid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992767"/>
            <a:ext cx="8520600" cy="27369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3778833"/>
            <a:ext cx="8520600" cy="10569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 name="Google Shape;56;p13">
            <a:extLst>
              <a:ext uri="{FF2B5EF4-FFF2-40B4-BE49-F238E27FC236}">
                <a16:creationId xmlns:a16="http://schemas.microsoft.com/office/drawing/2014/main" id="{07C562B6-EAED-FF4F-B175-8F2E4ACC11FB}"/>
              </a:ext>
            </a:extLst>
          </p:cNvPr>
          <p:cNvSpPr/>
          <p:nvPr userDrawn="1"/>
        </p:nvSpPr>
        <p:spPr>
          <a:xfrm>
            <a:off x="0" y="22500"/>
            <a:ext cx="2011200" cy="391200"/>
          </a:xfrm>
          <a:prstGeom prst="rect">
            <a:avLst/>
          </a:prstGeom>
          <a:solidFill>
            <a:srgbClr val="006633"/>
          </a:solidFill>
          <a:ln w="9525" cap="flat" cmpd="sng">
            <a:solidFill>
              <a:srgbClr val="00663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highlight>
                <a:schemeClr val="accent1"/>
              </a:highlight>
              <a:latin typeface="Arial"/>
              <a:ea typeface="Arial"/>
              <a:cs typeface="Arial"/>
              <a:sym typeface="Arial"/>
            </a:endParaRPr>
          </a:p>
        </p:txBody>
      </p:sp>
      <p:sp>
        <p:nvSpPr>
          <p:cNvPr id="6" name="Google Shape;57;p13">
            <a:extLst>
              <a:ext uri="{FF2B5EF4-FFF2-40B4-BE49-F238E27FC236}">
                <a16:creationId xmlns:a16="http://schemas.microsoft.com/office/drawing/2014/main" id="{DCA54E85-C855-A941-B5EC-2EF9AF3D062A}"/>
              </a:ext>
            </a:extLst>
          </p:cNvPr>
          <p:cNvSpPr/>
          <p:nvPr userDrawn="1"/>
        </p:nvSpPr>
        <p:spPr>
          <a:xfrm>
            <a:off x="2045150" y="22500"/>
            <a:ext cx="7098900" cy="391200"/>
          </a:xfrm>
          <a:prstGeom prst="rect">
            <a:avLst/>
          </a:prstGeom>
          <a:solidFill>
            <a:srgbClr val="FFCC33"/>
          </a:solidFill>
          <a:ln w="9525" cap="flat" cmpd="sng">
            <a:solidFill>
              <a:srgbClr val="FFCC3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highlight>
                <a:schemeClr val="accent1"/>
              </a:highlight>
              <a:latin typeface="Arial"/>
              <a:ea typeface="Arial"/>
              <a:cs typeface="Arial"/>
              <a:sym typeface="Arial"/>
            </a:endParaRPr>
          </a:p>
        </p:txBody>
      </p:sp>
      <p:sp>
        <p:nvSpPr>
          <p:cNvPr id="7" name="Google Shape;58;p13">
            <a:extLst>
              <a:ext uri="{FF2B5EF4-FFF2-40B4-BE49-F238E27FC236}">
                <a16:creationId xmlns:a16="http://schemas.microsoft.com/office/drawing/2014/main" id="{3D2AB6CA-625F-B041-920E-1DD9B472D1CB}"/>
              </a:ext>
            </a:extLst>
          </p:cNvPr>
          <p:cNvSpPr/>
          <p:nvPr userDrawn="1"/>
        </p:nvSpPr>
        <p:spPr>
          <a:xfrm>
            <a:off x="0" y="6466800"/>
            <a:ext cx="9144000" cy="391200"/>
          </a:xfrm>
          <a:prstGeom prst="rect">
            <a:avLst/>
          </a:prstGeom>
          <a:solidFill>
            <a:srgbClr val="006633"/>
          </a:solidFill>
          <a:ln w="9525" cap="flat" cmpd="sng">
            <a:solidFill>
              <a:srgbClr val="00663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highlight>
                <a:schemeClr val="accent1"/>
              </a:highlight>
              <a:latin typeface="Arial"/>
              <a:ea typeface="Arial"/>
              <a:cs typeface="Arial"/>
              <a:sym typeface="Arial"/>
            </a:endParaRPr>
          </a:p>
        </p:txBody>
      </p:sp>
      <p:sp>
        <p:nvSpPr>
          <p:cNvPr id="8" name="Google Shape;59;p13">
            <a:extLst>
              <a:ext uri="{FF2B5EF4-FFF2-40B4-BE49-F238E27FC236}">
                <a16:creationId xmlns:a16="http://schemas.microsoft.com/office/drawing/2014/main" id="{8A386B4A-05B4-374D-B811-4944498C9437}"/>
              </a:ext>
            </a:extLst>
          </p:cNvPr>
          <p:cNvSpPr/>
          <p:nvPr userDrawn="1"/>
        </p:nvSpPr>
        <p:spPr>
          <a:xfrm>
            <a:off x="0" y="6410410"/>
            <a:ext cx="9144000" cy="56400"/>
          </a:xfrm>
          <a:prstGeom prst="rect">
            <a:avLst/>
          </a:prstGeom>
          <a:solidFill>
            <a:srgbClr val="FFCC33"/>
          </a:solidFill>
          <a:ln w="9525" cap="flat" cmpd="sng">
            <a:solidFill>
              <a:srgbClr val="FFCC3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highlight>
                <a:schemeClr val="accent1"/>
              </a:highlight>
              <a:latin typeface="Arial"/>
              <a:ea typeface="Arial"/>
              <a:cs typeface="Arial"/>
              <a:sym typeface="Arial"/>
            </a:endParaRPr>
          </a:p>
        </p:txBody>
      </p:sp>
      <p:pic>
        <p:nvPicPr>
          <p:cNvPr id="1026" name="Picture 2" descr="George Mason Federated Login Service">
            <a:extLst>
              <a:ext uri="{FF2B5EF4-FFF2-40B4-BE49-F238E27FC236}">
                <a16:creationId xmlns:a16="http://schemas.microsoft.com/office/drawing/2014/main" id="{8D4026D3-BB79-D44B-8F20-D1B2FE650ACB}"/>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802216" y="10249"/>
            <a:ext cx="1341783" cy="8611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60628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229361" y="6482334"/>
            <a:ext cx="8610600" cy="0"/>
          </a:xfrm>
          <a:custGeom>
            <a:avLst/>
            <a:gdLst/>
            <a:ahLst/>
            <a:cxnLst/>
            <a:rect l="l" t="t" r="r" b="b"/>
            <a:pathLst>
              <a:path w="8610600">
                <a:moveTo>
                  <a:pt x="0" y="0"/>
                </a:moveTo>
                <a:lnTo>
                  <a:pt x="8610600" y="0"/>
                </a:lnTo>
              </a:path>
            </a:pathLst>
          </a:custGeom>
          <a:ln w="19050">
            <a:solidFill>
              <a:srgbClr val="CC9900"/>
            </a:solidFill>
          </a:ln>
        </p:spPr>
        <p:txBody>
          <a:bodyPr wrap="square" lIns="0" tIns="0" rIns="0" bIns="0" rtlCol="0"/>
          <a:lstStyle/>
          <a:p>
            <a:endParaRPr/>
          </a:p>
        </p:txBody>
      </p:sp>
      <p:sp>
        <p:nvSpPr>
          <p:cNvPr id="17" name="bg object 17"/>
          <p:cNvSpPr/>
          <p:nvPr/>
        </p:nvSpPr>
        <p:spPr>
          <a:xfrm>
            <a:off x="229361" y="899922"/>
            <a:ext cx="8610600" cy="0"/>
          </a:xfrm>
          <a:custGeom>
            <a:avLst/>
            <a:gdLst/>
            <a:ahLst/>
            <a:cxnLst/>
            <a:rect l="l" t="t" r="r" b="b"/>
            <a:pathLst>
              <a:path w="8610600">
                <a:moveTo>
                  <a:pt x="0" y="0"/>
                </a:moveTo>
                <a:lnTo>
                  <a:pt x="8610600" y="0"/>
                </a:lnTo>
              </a:path>
            </a:pathLst>
          </a:custGeom>
          <a:ln w="19050">
            <a:solidFill>
              <a:srgbClr val="CC9900"/>
            </a:solidFill>
          </a:ln>
        </p:spPr>
        <p:txBody>
          <a:bodyPr wrap="square" lIns="0" tIns="0" rIns="0" bIns="0" rtlCol="0"/>
          <a:lstStyle/>
          <a:p>
            <a:endParaRPr/>
          </a:p>
        </p:txBody>
      </p:sp>
      <p:pic>
        <p:nvPicPr>
          <p:cNvPr id="18" name="bg object 18"/>
          <p:cNvPicPr/>
          <p:nvPr/>
        </p:nvPicPr>
        <p:blipFill>
          <a:blip r:embed="rId8" cstate="print"/>
          <a:stretch>
            <a:fillRect/>
          </a:stretch>
        </p:blipFill>
        <p:spPr>
          <a:xfrm>
            <a:off x="7891525" y="0"/>
            <a:ext cx="1137779" cy="868679"/>
          </a:xfrm>
          <a:prstGeom prst="rect">
            <a:avLst/>
          </a:prstGeom>
        </p:spPr>
      </p:pic>
      <p:sp>
        <p:nvSpPr>
          <p:cNvPr id="2" name="Holder 2"/>
          <p:cNvSpPr>
            <a:spLocks noGrp="1"/>
          </p:cNvSpPr>
          <p:nvPr>
            <p:ph type="title"/>
          </p:nvPr>
        </p:nvSpPr>
        <p:spPr>
          <a:xfrm>
            <a:off x="307340" y="143967"/>
            <a:ext cx="8529319" cy="635000"/>
          </a:xfrm>
          <a:prstGeom prst="rect">
            <a:avLst/>
          </a:prstGeom>
        </p:spPr>
        <p:txBody>
          <a:bodyPr wrap="square" lIns="0" tIns="0" rIns="0" bIns="0">
            <a:spAutoFit/>
          </a:bodyPr>
          <a:lstStyle>
            <a:lvl1pPr>
              <a:defRPr sz="4000" b="0" i="0">
                <a:solidFill>
                  <a:srgbClr val="006633"/>
                </a:solidFill>
                <a:latin typeface="Times New Roman"/>
                <a:cs typeface="Times New Roman"/>
              </a:defRPr>
            </a:lvl1pPr>
          </a:lstStyle>
          <a:p>
            <a:endParaRPr/>
          </a:p>
        </p:txBody>
      </p:sp>
      <p:sp>
        <p:nvSpPr>
          <p:cNvPr id="3" name="Holder 3"/>
          <p:cNvSpPr>
            <a:spLocks noGrp="1"/>
          </p:cNvSpPr>
          <p:nvPr>
            <p:ph type="body" idx="1"/>
          </p:nvPr>
        </p:nvSpPr>
        <p:spPr>
          <a:xfrm>
            <a:off x="307340" y="1029461"/>
            <a:ext cx="8529319" cy="1494155"/>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3108960" y="6377940"/>
            <a:ext cx="292608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12/5/2022</a:t>
            </a:fld>
            <a:endParaRPr lang="en-US"/>
          </a:p>
        </p:txBody>
      </p:sp>
      <p:sp>
        <p:nvSpPr>
          <p:cNvPr id="6" name="Holder 6"/>
          <p:cNvSpPr>
            <a:spLocks noGrp="1"/>
          </p:cNvSpPr>
          <p:nvPr>
            <p:ph type="sldNum" sz="quarter" idx="7"/>
          </p:nvPr>
        </p:nvSpPr>
        <p:spPr>
          <a:xfrm>
            <a:off x="8592057" y="6486864"/>
            <a:ext cx="278129" cy="254000"/>
          </a:xfrm>
          <a:prstGeom prst="rect">
            <a:avLst/>
          </a:prstGeom>
        </p:spPr>
        <p:txBody>
          <a:bodyPr wrap="square" lIns="0" tIns="0" rIns="0" bIns="0">
            <a:spAutoFit/>
          </a:bodyPr>
          <a:lstStyle>
            <a:lvl1pPr>
              <a:defRPr sz="1600" b="0" i="0">
                <a:solidFill>
                  <a:schemeClr val="tx1"/>
                </a:solidFill>
                <a:latin typeface="Times New Roman"/>
                <a:cs typeface="Times New Roman"/>
              </a:defRPr>
            </a:lvl1pPr>
          </a:lstStyle>
          <a:p>
            <a:pPr marL="38100">
              <a:lnSpc>
                <a:spcPts val="1800"/>
              </a:lnSpc>
            </a:pPr>
            <a:fld id="{81D60167-4931-47E6-BA6A-407CBD079E47}" type="slidenum">
              <a:rPr spc="-55" dirty="0"/>
              <a:t>‹#›</a:t>
            </a:fld>
            <a:endParaRPr spc="-55"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75DF59-20C0-7A4F-940D-9C2FC9C596FE}"/>
              </a:ext>
            </a:extLst>
          </p:cNvPr>
          <p:cNvSpPr>
            <a:spLocks noGrp="1"/>
          </p:cNvSpPr>
          <p:nvPr>
            <p:ph type="ctrTitle"/>
          </p:nvPr>
        </p:nvSpPr>
        <p:spPr>
          <a:xfrm>
            <a:off x="311700" y="1062001"/>
            <a:ext cx="8520600" cy="1481492"/>
          </a:xfrm>
        </p:spPr>
        <p:txBody>
          <a:bodyPr/>
          <a:lstStyle/>
          <a:p>
            <a:r>
              <a:rPr lang="en-US" sz="4000" dirty="0">
                <a:solidFill>
                  <a:srgbClr val="009051"/>
                </a:solidFill>
                <a:latin typeface="Palatino Linotype" panose="02040502050505030304" pitchFamily="18" charset="0"/>
              </a:rPr>
              <a:t>ECE 653 –Machine Learning Security and Privacy</a:t>
            </a:r>
            <a:endParaRPr lang="en-US" sz="4000" dirty="0">
              <a:latin typeface="Palatino Linotype" panose="02040502050505030304" pitchFamily="18" charset="0"/>
            </a:endParaRPr>
          </a:p>
        </p:txBody>
      </p:sp>
      <p:sp>
        <p:nvSpPr>
          <p:cNvPr id="5" name="Subtitle 4">
            <a:extLst>
              <a:ext uri="{FF2B5EF4-FFF2-40B4-BE49-F238E27FC236}">
                <a16:creationId xmlns:a16="http://schemas.microsoft.com/office/drawing/2014/main" id="{7BA57801-3BDF-2041-A807-9AE701535389}"/>
              </a:ext>
            </a:extLst>
          </p:cNvPr>
          <p:cNvSpPr>
            <a:spLocks noGrp="1"/>
          </p:cNvSpPr>
          <p:nvPr>
            <p:ph type="subTitle" idx="1"/>
          </p:nvPr>
        </p:nvSpPr>
        <p:spPr>
          <a:xfrm>
            <a:off x="311700" y="2563157"/>
            <a:ext cx="8520600" cy="1056900"/>
          </a:xfrm>
        </p:spPr>
        <p:txBody>
          <a:bodyPr/>
          <a:lstStyle/>
          <a:p>
            <a:r>
              <a:rPr lang="en-US" dirty="0">
                <a:solidFill>
                  <a:srgbClr val="0070C0"/>
                </a:solidFill>
                <a:latin typeface="Palatino Linotype" panose="02040502050505030304" pitchFamily="18" charset="0"/>
              </a:rPr>
              <a:t>Training a differentially private LSTM model for name classification </a:t>
            </a:r>
          </a:p>
          <a:p>
            <a:endParaRPr lang="en-US" sz="2400" dirty="0">
              <a:solidFill>
                <a:schemeClr val="dk1"/>
              </a:solidFill>
              <a:latin typeface="Palatino Linotype" panose="02040502050505030304" pitchFamily="18" charset="0"/>
            </a:endParaRPr>
          </a:p>
          <a:p>
            <a:r>
              <a:rPr lang="en-US" sz="2400" dirty="0">
                <a:solidFill>
                  <a:schemeClr val="dk1"/>
                </a:solidFill>
                <a:latin typeface="Palatino Linotype" panose="02040502050505030304" pitchFamily="18" charset="0"/>
              </a:rPr>
              <a:t>Fall 2022</a:t>
            </a:r>
          </a:p>
          <a:p>
            <a:pPr marL="0" lvl="0" indent="0">
              <a:lnSpc>
                <a:spcPct val="115000"/>
              </a:lnSpc>
              <a:buClr>
                <a:schemeClr val="dk1"/>
              </a:buClr>
              <a:buSzPts val="1100"/>
            </a:pPr>
            <a:r>
              <a:rPr lang="en-US" sz="2400" dirty="0">
                <a:solidFill>
                  <a:schemeClr val="dk1"/>
                </a:solidFill>
                <a:latin typeface="Palatino Linotype" panose="02040502050505030304" pitchFamily="18" charset="0"/>
              </a:rPr>
              <a:t>By </a:t>
            </a:r>
          </a:p>
          <a:p>
            <a:pPr marL="0" lvl="0" indent="0">
              <a:lnSpc>
                <a:spcPct val="115000"/>
              </a:lnSpc>
              <a:buClr>
                <a:schemeClr val="dk1"/>
              </a:buClr>
              <a:buSzPts val="1100"/>
            </a:pPr>
            <a:endParaRPr lang="en-US" sz="2400" dirty="0">
              <a:solidFill>
                <a:schemeClr val="dk1"/>
              </a:solidFill>
              <a:latin typeface="Palatino Linotype" panose="02040502050505030304" pitchFamily="18" charset="0"/>
            </a:endParaRPr>
          </a:p>
          <a:p>
            <a:pPr marL="0" lvl="0" indent="0">
              <a:lnSpc>
                <a:spcPct val="115000"/>
              </a:lnSpc>
              <a:buClr>
                <a:schemeClr val="dk1"/>
              </a:buClr>
              <a:buSzPts val="1100"/>
            </a:pPr>
            <a:r>
              <a:rPr lang="en-US" sz="2400" dirty="0">
                <a:solidFill>
                  <a:schemeClr val="dk1"/>
                </a:solidFill>
                <a:latin typeface="Palatino Linotype" panose="02040502050505030304" pitchFamily="18" charset="0"/>
              </a:rPr>
              <a:t>Vamshi Gopari</a:t>
            </a:r>
          </a:p>
          <a:p>
            <a:pPr marL="0" lvl="0" indent="0">
              <a:lnSpc>
                <a:spcPct val="115000"/>
              </a:lnSpc>
              <a:buClr>
                <a:schemeClr val="dk1"/>
              </a:buClr>
              <a:buSzPts val="1100"/>
            </a:pPr>
            <a:r>
              <a:rPr lang="en-US" sz="2400" dirty="0">
                <a:solidFill>
                  <a:schemeClr val="dk1"/>
                </a:solidFill>
                <a:latin typeface="Palatino Linotype" panose="02040502050505030304" pitchFamily="18" charset="0"/>
              </a:rPr>
              <a:t>Venkat Nitin Patnala</a:t>
            </a:r>
            <a:endParaRPr lang="en-US" sz="2400" dirty="0">
              <a:latin typeface="Palatino Linotype" panose="02040502050505030304" pitchFamily="18" charset="0"/>
            </a:endParaRPr>
          </a:p>
          <a:p>
            <a:endParaRPr lang="en-US" dirty="0">
              <a:solidFill>
                <a:srgbClr val="0070C0"/>
              </a:solidFill>
              <a:latin typeface="Palatino Linotype" panose="02040502050505030304" pitchFamily="18" charset="0"/>
            </a:endParaRPr>
          </a:p>
          <a:p>
            <a:endParaRPr lang="en-US" dirty="0">
              <a:latin typeface="Palatino Linotype" panose="02040502050505030304" pitchFamily="18" charset="0"/>
            </a:endParaRPr>
          </a:p>
        </p:txBody>
      </p:sp>
    </p:spTree>
    <p:extLst>
      <p:ext uri="{BB962C8B-B14F-4D97-AF65-F5344CB8AC3E}">
        <p14:creationId xmlns:p14="http://schemas.microsoft.com/office/powerpoint/2010/main" val="31619458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75DF59-20C0-7A4F-940D-9C2FC9C596FE}"/>
              </a:ext>
            </a:extLst>
          </p:cNvPr>
          <p:cNvSpPr>
            <a:spLocks noGrp="1"/>
          </p:cNvSpPr>
          <p:nvPr>
            <p:ph type="ctrTitle"/>
          </p:nvPr>
        </p:nvSpPr>
        <p:spPr>
          <a:xfrm>
            <a:off x="152400" y="723642"/>
            <a:ext cx="8520600" cy="875070"/>
          </a:xfrm>
        </p:spPr>
        <p:txBody>
          <a:bodyPr/>
          <a:lstStyle/>
          <a:p>
            <a:r>
              <a:rPr lang="en-US" sz="4000" dirty="0">
                <a:latin typeface="Palatino Linotype" panose="02040502050505030304" pitchFamily="18" charset="0"/>
              </a:rPr>
              <a:t>Graphs – Default dataset</a:t>
            </a:r>
          </a:p>
        </p:txBody>
      </p:sp>
      <p:sp>
        <p:nvSpPr>
          <p:cNvPr id="5" name="Subtitle 4">
            <a:extLst>
              <a:ext uri="{FF2B5EF4-FFF2-40B4-BE49-F238E27FC236}">
                <a16:creationId xmlns:a16="http://schemas.microsoft.com/office/drawing/2014/main" id="{7BA57801-3BDF-2041-A807-9AE701535389}"/>
              </a:ext>
            </a:extLst>
          </p:cNvPr>
          <p:cNvSpPr>
            <a:spLocks noGrp="1"/>
          </p:cNvSpPr>
          <p:nvPr>
            <p:ph type="subTitle" idx="1"/>
          </p:nvPr>
        </p:nvSpPr>
        <p:spPr>
          <a:xfrm>
            <a:off x="311700" y="3235452"/>
            <a:ext cx="8520600" cy="1056900"/>
          </a:xfrm>
        </p:spPr>
        <p:txBody>
          <a:bodyPr/>
          <a:lstStyle/>
          <a:p>
            <a:endParaRPr lang="en-US" dirty="0">
              <a:solidFill>
                <a:srgbClr val="0070C0"/>
              </a:solidFill>
            </a:endParaRPr>
          </a:p>
          <a:p>
            <a:endParaRPr lang="en-US" dirty="0"/>
          </a:p>
        </p:txBody>
      </p:sp>
      <p:pic>
        <p:nvPicPr>
          <p:cNvPr id="2" name="Picture 2">
            <a:extLst>
              <a:ext uri="{FF2B5EF4-FFF2-40B4-BE49-F238E27FC236}">
                <a16:creationId xmlns:a16="http://schemas.microsoft.com/office/drawing/2014/main" id="{D0BAAAEC-E2EA-2336-0994-5DBD466AD3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752600"/>
            <a:ext cx="3137742" cy="206692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6">
            <a:extLst>
              <a:ext uri="{FF2B5EF4-FFF2-40B4-BE49-F238E27FC236}">
                <a16:creationId xmlns:a16="http://schemas.microsoft.com/office/drawing/2014/main" id="{3FE5D9E7-C903-C8F6-F8EC-0B7F2245284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851941" y="1676399"/>
            <a:ext cx="3100388" cy="206692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8">
            <a:extLst>
              <a:ext uri="{FF2B5EF4-FFF2-40B4-BE49-F238E27FC236}">
                <a16:creationId xmlns:a16="http://schemas.microsoft.com/office/drawing/2014/main" id="{F042A790-E45A-AD81-78F0-6788105E0FD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2195" y="4151943"/>
            <a:ext cx="3187547" cy="206692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0">
            <a:extLst>
              <a:ext uri="{FF2B5EF4-FFF2-40B4-BE49-F238E27FC236}">
                <a16:creationId xmlns:a16="http://schemas.microsoft.com/office/drawing/2014/main" id="{07779ABC-F216-22EC-EF68-CE587473782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64382" y="4156608"/>
            <a:ext cx="3187547" cy="214450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F6E6593F-2141-ED3C-BAEC-CF973A8F96B4}"/>
              </a:ext>
            </a:extLst>
          </p:cNvPr>
          <p:cNvSpPr txBox="1"/>
          <p:nvPr/>
        </p:nvSpPr>
        <p:spPr>
          <a:xfrm>
            <a:off x="1332955" y="1469464"/>
            <a:ext cx="3148186" cy="307777"/>
          </a:xfrm>
          <a:prstGeom prst="rect">
            <a:avLst/>
          </a:prstGeom>
          <a:noFill/>
        </p:spPr>
        <p:txBody>
          <a:bodyPr wrap="square" rtlCol="0">
            <a:spAutoFit/>
          </a:bodyPr>
          <a:lstStyle/>
          <a:p>
            <a:r>
              <a:rPr lang="en-US" sz="1400" b="1" i="0" dirty="0">
                <a:solidFill>
                  <a:srgbClr val="242424"/>
                </a:solidFill>
                <a:effectLst/>
                <a:latin typeface="Times New Roman" panose="02020603050405020304" pitchFamily="18" charset="0"/>
                <a:cs typeface="Times New Roman" panose="02020603050405020304" pitchFamily="18" charset="0"/>
              </a:rPr>
              <a:t>Loss with default DPLSTM</a:t>
            </a:r>
            <a:endParaRPr lang="en-US" sz="1400" b="1"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41115120-B913-8990-3B2C-B632C6DD192D}"/>
              </a:ext>
            </a:extLst>
          </p:cNvPr>
          <p:cNvSpPr txBox="1"/>
          <p:nvPr/>
        </p:nvSpPr>
        <p:spPr>
          <a:xfrm>
            <a:off x="5080297" y="1453440"/>
            <a:ext cx="3148186" cy="307777"/>
          </a:xfrm>
          <a:prstGeom prst="rect">
            <a:avLst/>
          </a:prstGeom>
          <a:noFill/>
        </p:spPr>
        <p:txBody>
          <a:bodyPr wrap="square" rtlCol="0">
            <a:spAutoFit/>
          </a:bodyPr>
          <a:lstStyle/>
          <a:p>
            <a:r>
              <a:rPr lang="en-US" sz="1400" b="1" i="0" dirty="0">
                <a:solidFill>
                  <a:srgbClr val="242424"/>
                </a:solidFill>
                <a:effectLst/>
                <a:latin typeface="Times New Roman" panose="02020603050405020304" pitchFamily="18" charset="0"/>
                <a:cs typeface="Times New Roman" panose="02020603050405020304" pitchFamily="18" charset="0"/>
              </a:rPr>
              <a:t>Accuracy with default DPLSTM</a:t>
            </a:r>
            <a:endParaRPr lang="en-US" sz="1400" b="1"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C13FB5D8-6F3D-2EA9-E8DC-12593C149D3D}"/>
              </a:ext>
            </a:extLst>
          </p:cNvPr>
          <p:cNvSpPr txBox="1"/>
          <p:nvPr/>
        </p:nvSpPr>
        <p:spPr>
          <a:xfrm>
            <a:off x="962154" y="3844166"/>
            <a:ext cx="3148186" cy="307777"/>
          </a:xfrm>
          <a:prstGeom prst="rect">
            <a:avLst/>
          </a:prstGeom>
          <a:noFill/>
        </p:spPr>
        <p:txBody>
          <a:bodyPr wrap="square" rtlCol="0">
            <a:spAutoFit/>
          </a:bodyPr>
          <a:lstStyle/>
          <a:p>
            <a:r>
              <a:rPr lang="en-US" sz="1400" b="1" i="0" dirty="0">
                <a:solidFill>
                  <a:srgbClr val="242424"/>
                </a:solidFill>
                <a:effectLst/>
                <a:latin typeface="Times New Roman" panose="02020603050405020304" pitchFamily="18" charset="0"/>
                <a:cs typeface="Times New Roman" panose="02020603050405020304" pitchFamily="18" charset="0"/>
              </a:rPr>
              <a:t>Loss with our default barebone RNN</a:t>
            </a:r>
            <a:endParaRPr lang="en-US" sz="1400" b="1"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34BB3F2A-28BF-E372-FA3B-96B18ABBA25B}"/>
              </a:ext>
            </a:extLst>
          </p:cNvPr>
          <p:cNvSpPr txBox="1"/>
          <p:nvPr/>
        </p:nvSpPr>
        <p:spPr>
          <a:xfrm>
            <a:off x="5062539" y="3701478"/>
            <a:ext cx="3148186" cy="523220"/>
          </a:xfrm>
          <a:prstGeom prst="rect">
            <a:avLst/>
          </a:prstGeom>
          <a:noFill/>
        </p:spPr>
        <p:txBody>
          <a:bodyPr wrap="square" rtlCol="0">
            <a:spAutoFit/>
          </a:bodyPr>
          <a:lstStyle/>
          <a:p>
            <a:r>
              <a:rPr lang="en-US" sz="1400" b="1" i="0" dirty="0">
                <a:solidFill>
                  <a:srgbClr val="242424"/>
                </a:solidFill>
                <a:effectLst/>
                <a:latin typeface="Times New Roman" panose="02020603050405020304" pitchFamily="18" charset="0"/>
                <a:cs typeface="Times New Roman" panose="02020603050405020304" pitchFamily="18" charset="0"/>
              </a:rPr>
              <a:t>Accuracy with our default barebone RNN</a:t>
            </a:r>
            <a:endParaRPr lang="en-US" sz="1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536506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75DF59-20C0-7A4F-940D-9C2FC9C596FE}"/>
              </a:ext>
            </a:extLst>
          </p:cNvPr>
          <p:cNvSpPr>
            <a:spLocks noGrp="1"/>
          </p:cNvSpPr>
          <p:nvPr>
            <p:ph type="ctrTitle"/>
          </p:nvPr>
        </p:nvSpPr>
        <p:spPr>
          <a:xfrm>
            <a:off x="152400" y="723642"/>
            <a:ext cx="8520600" cy="875070"/>
          </a:xfrm>
        </p:spPr>
        <p:txBody>
          <a:bodyPr/>
          <a:lstStyle/>
          <a:p>
            <a:r>
              <a:rPr lang="en-US" sz="4000" dirty="0">
                <a:latin typeface="Palatino Linotype" panose="02040502050505030304" pitchFamily="18" charset="0"/>
              </a:rPr>
              <a:t>Graphs – Own dataset</a:t>
            </a:r>
          </a:p>
        </p:txBody>
      </p:sp>
      <p:sp>
        <p:nvSpPr>
          <p:cNvPr id="5" name="Subtitle 4">
            <a:extLst>
              <a:ext uri="{FF2B5EF4-FFF2-40B4-BE49-F238E27FC236}">
                <a16:creationId xmlns:a16="http://schemas.microsoft.com/office/drawing/2014/main" id="{7BA57801-3BDF-2041-A807-9AE701535389}"/>
              </a:ext>
            </a:extLst>
          </p:cNvPr>
          <p:cNvSpPr>
            <a:spLocks noGrp="1"/>
          </p:cNvSpPr>
          <p:nvPr>
            <p:ph type="subTitle" idx="1"/>
          </p:nvPr>
        </p:nvSpPr>
        <p:spPr>
          <a:xfrm>
            <a:off x="311700" y="3235452"/>
            <a:ext cx="8520600" cy="1056900"/>
          </a:xfrm>
        </p:spPr>
        <p:txBody>
          <a:bodyPr/>
          <a:lstStyle/>
          <a:p>
            <a:endParaRPr lang="en-US" dirty="0">
              <a:solidFill>
                <a:srgbClr val="0070C0"/>
              </a:solidFill>
            </a:endParaRPr>
          </a:p>
          <a:p>
            <a:endParaRPr lang="en-US" dirty="0"/>
          </a:p>
        </p:txBody>
      </p:sp>
      <p:pic>
        <p:nvPicPr>
          <p:cNvPr id="20" name="Picture 2" descr="image">
            <a:extLst>
              <a:ext uri="{FF2B5EF4-FFF2-40B4-BE49-F238E27FC236}">
                <a16:creationId xmlns:a16="http://schemas.microsoft.com/office/drawing/2014/main" id="{BFD128A5-94E2-BFCA-9576-8CA2EB777C8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14400" y="1710074"/>
            <a:ext cx="2995786" cy="2010649"/>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6">
            <a:extLst>
              <a:ext uri="{FF2B5EF4-FFF2-40B4-BE49-F238E27FC236}">
                <a16:creationId xmlns:a16="http://schemas.microsoft.com/office/drawing/2014/main" id="{2A7441B0-03E5-84E4-14D3-8F707D65065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233816" y="1714739"/>
            <a:ext cx="2919584" cy="2019445"/>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8" descr="image">
            <a:extLst>
              <a:ext uri="{FF2B5EF4-FFF2-40B4-BE49-F238E27FC236}">
                <a16:creationId xmlns:a16="http://schemas.microsoft.com/office/drawing/2014/main" id="{F248FFDD-2ED9-5093-F97B-FD111841259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4034369"/>
            <a:ext cx="3110998" cy="2057406"/>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10" descr="image">
            <a:extLst>
              <a:ext uri="{FF2B5EF4-FFF2-40B4-BE49-F238E27FC236}">
                <a16:creationId xmlns:a16="http://schemas.microsoft.com/office/drawing/2014/main" id="{040E6A82-E50C-DA52-8F8B-E784A94098B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18603" y="4086246"/>
            <a:ext cx="3110997" cy="2118480"/>
          </a:xfrm>
          <a:prstGeom prst="rect">
            <a:avLst/>
          </a:prstGeom>
          <a:noFill/>
          <a:extLst>
            <a:ext uri="{909E8E84-426E-40DD-AFC4-6F175D3DCCD1}">
              <a14:hiddenFill xmlns:a14="http://schemas.microsoft.com/office/drawing/2010/main">
                <a:solidFill>
                  <a:srgbClr val="FFFFFF"/>
                </a:solidFill>
              </a14:hiddenFill>
            </a:ext>
          </a:extLst>
        </p:spPr>
      </p:pic>
      <p:sp>
        <p:nvSpPr>
          <p:cNvPr id="24" name="TextBox 23">
            <a:extLst>
              <a:ext uri="{FF2B5EF4-FFF2-40B4-BE49-F238E27FC236}">
                <a16:creationId xmlns:a16="http://schemas.microsoft.com/office/drawing/2014/main" id="{DACE3CC1-1DD8-5D52-708F-2C31CFDF73F0}"/>
              </a:ext>
            </a:extLst>
          </p:cNvPr>
          <p:cNvSpPr txBox="1"/>
          <p:nvPr/>
        </p:nvSpPr>
        <p:spPr>
          <a:xfrm>
            <a:off x="1066800" y="1466217"/>
            <a:ext cx="3148186" cy="307777"/>
          </a:xfrm>
          <a:prstGeom prst="rect">
            <a:avLst/>
          </a:prstGeom>
          <a:noFill/>
        </p:spPr>
        <p:txBody>
          <a:bodyPr wrap="square" rtlCol="0">
            <a:spAutoFit/>
          </a:bodyPr>
          <a:lstStyle/>
          <a:p>
            <a:r>
              <a:rPr lang="en-US" sz="1400" b="1" i="0" dirty="0">
                <a:solidFill>
                  <a:srgbClr val="242424"/>
                </a:solidFill>
                <a:effectLst/>
                <a:latin typeface="Times New Roman" panose="02020603050405020304" pitchFamily="18" charset="0"/>
                <a:cs typeface="Times New Roman" panose="02020603050405020304" pitchFamily="18" charset="0"/>
              </a:rPr>
              <a:t>Loss with our dataset DPLSTM</a:t>
            </a:r>
            <a:endParaRPr lang="en-US" sz="1400" b="1" dirty="0">
              <a:latin typeface="Times New Roman" panose="02020603050405020304" pitchFamily="18" charset="0"/>
              <a:cs typeface="Times New Roman" panose="02020603050405020304" pitchFamily="18" charset="0"/>
            </a:endParaRPr>
          </a:p>
        </p:txBody>
      </p:sp>
      <p:sp>
        <p:nvSpPr>
          <p:cNvPr id="25" name="TextBox 24">
            <a:extLst>
              <a:ext uri="{FF2B5EF4-FFF2-40B4-BE49-F238E27FC236}">
                <a16:creationId xmlns:a16="http://schemas.microsoft.com/office/drawing/2014/main" id="{7B3F07E6-5CA9-3C71-34C9-61B9EA224518}"/>
              </a:ext>
            </a:extLst>
          </p:cNvPr>
          <p:cNvSpPr txBox="1"/>
          <p:nvPr/>
        </p:nvSpPr>
        <p:spPr>
          <a:xfrm>
            <a:off x="5258698" y="1474298"/>
            <a:ext cx="3148186" cy="307777"/>
          </a:xfrm>
          <a:prstGeom prst="rect">
            <a:avLst/>
          </a:prstGeom>
          <a:noFill/>
        </p:spPr>
        <p:txBody>
          <a:bodyPr wrap="square" rtlCol="0">
            <a:spAutoFit/>
          </a:bodyPr>
          <a:lstStyle/>
          <a:p>
            <a:r>
              <a:rPr lang="en-US" sz="1400" b="1" dirty="0">
                <a:solidFill>
                  <a:srgbClr val="242424"/>
                </a:solidFill>
                <a:latin typeface="Times New Roman" panose="02020603050405020304" pitchFamily="18" charset="0"/>
                <a:cs typeface="Times New Roman" panose="02020603050405020304" pitchFamily="18" charset="0"/>
              </a:rPr>
              <a:t>Accuracy</a:t>
            </a:r>
            <a:r>
              <a:rPr lang="en-US" sz="1400" b="1" i="0" dirty="0">
                <a:solidFill>
                  <a:srgbClr val="242424"/>
                </a:solidFill>
                <a:effectLst/>
                <a:latin typeface="Times New Roman" panose="02020603050405020304" pitchFamily="18" charset="0"/>
                <a:cs typeface="Times New Roman" panose="02020603050405020304" pitchFamily="18" charset="0"/>
              </a:rPr>
              <a:t> with our dataset DPLSTM</a:t>
            </a:r>
            <a:endParaRPr lang="en-US" sz="1400" b="1" dirty="0">
              <a:latin typeface="Times New Roman" panose="02020603050405020304" pitchFamily="18" charset="0"/>
              <a:cs typeface="Times New Roman" panose="02020603050405020304" pitchFamily="18" charset="0"/>
            </a:endParaRPr>
          </a:p>
        </p:txBody>
      </p:sp>
      <p:sp>
        <p:nvSpPr>
          <p:cNvPr id="26" name="TextBox 25">
            <a:extLst>
              <a:ext uri="{FF2B5EF4-FFF2-40B4-BE49-F238E27FC236}">
                <a16:creationId xmlns:a16="http://schemas.microsoft.com/office/drawing/2014/main" id="{8E1E641F-5893-C0E2-DE4A-3111CECA52AF}"/>
              </a:ext>
            </a:extLst>
          </p:cNvPr>
          <p:cNvSpPr txBox="1"/>
          <p:nvPr/>
        </p:nvSpPr>
        <p:spPr>
          <a:xfrm>
            <a:off x="5309746" y="3648605"/>
            <a:ext cx="3148186" cy="523220"/>
          </a:xfrm>
          <a:prstGeom prst="rect">
            <a:avLst/>
          </a:prstGeom>
          <a:noFill/>
        </p:spPr>
        <p:txBody>
          <a:bodyPr wrap="square" rtlCol="0">
            <a:spAutoFit/>
          </a:bodyPr>
          <a:lstStyle/>
          <a:p>
            <a:r>
              <a:rPr lang="en-US" sz="1400" b="1" i="0" dirty="0">
                <a:solidFill>
                  <a:srgbClr val="242424"/>
                </a:solidFill>
                <a:effectLst/>
                <a:latin typeface="Times New Roman" panose="02020603050405020304" pitchFamily="18" charset="0"/>
                <a:cs typeface="Times New Roman" panose="02020603050405020304" pitchFamily="18" charset="0"/>
              </a:rPr>
              <a:t>Accuracy with our dataset barebone RNN</a:t>
            </a:r>
            <a:endParaRPr lang="en-US" sz="1400" b="1" dirty="0">
              <a:latin typeface="Times New Roman" panose="02020603050405020304" pitchFamily="18" charset="0"/>
              <a:cs typeface="Times New Roman" panose="02020603050405020304" pitchFamily="18" charset="0"/>
            </a:endParaRPr>
          </a:p>
        </p:txBody>
      </p:sp>
      <p:sp>
        <p:nvSpPr>
          <p:cNvPr id="27" name="TextBox 26">
            <a:extLst>
              <a:ext uri="{FF2B5EF4-FFF2-40B4-BE49-F238E27FC236}">
                <a16:creationId xmlns:a16="http://schemas.microsoft.com/office/drawing/2014/main" id="{917079A9-5D9F-7B4D-EAA3-1448A7545A17}"/>
              </a:ext>
            </a:extLst>
          </p:cNvPr>
          <p:cNvSpPr txBox="1"/>
          <p:nvPr/>
        </p:nvSpPr>
        <p:spPr>
          <a:xfrm>
            <a:off x="1068355" y="3782612"/>
            <a:ext cx="3148186" cy="307777"/>
          </a:xfrm>
          <a:prstGeom prst="rect">
            <a:avLst/>
          </a:prstGeom>
          <a:noFill/>
        </p:spPr>
        <p:txBody>
          <a:bodyPr wrap="square" rtlCol="0">
            <a:spAutoFit/>
          </a:bodyPr>
          <a:lstStyle/>
          <a:p>
            <a:r>
              <a:rPr lang="en-US" sz="1400" b="1" i="0" dirty="0">
                <a:solidFill>
                  <a:srgbClr val="242424"/>
                </a:solidFill>
                <a:effectLst/>
                <a:latin typeface="Times New Roman" panose="02020603050405020304" pitchFamily="18" charset="0"/>
                <a:cs typeface="Times New Roman" panose="02020603050405020304" pitchFamily="18" charset="0"/>
              </a:rPr>
              <a:t>Loss with our dataset barebone RNN</a:t>
            </a:r>
            <a:endParaRPr lang="en-US" sz="1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635083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75DF59-20C0-7A4F-940D-9C2FC9C596FE}"/>
              </a:ext>
            </a:extLst>
          </p:cNvPr>
          <p:cNvSpPr>
            <a:spLocks noGrp="1"/>
          </p:cNvSpPr>
          <p:nvPr>
            <p:ph type="ctrTitle"/>
          </p:nvPr>
        </p:nvSpPr>
        <p:spPr>
          <a:xfrm>
            <a:off x="152400" y="762000"/>
            <a:ext cx="8520600" cy="875070"/>
          </a:xfrm>
        </p:spPr>
        <p:txBody>
          <a:bodyPr/>
          <a:lstStyle/>
          <a:p>
            <a:r>
              <a:rPr lang="en-US" sz="4000" dirty="0">
                <a:latin typeface="Palatino Linotype" panose="02040502050505030304" pitchFamily="18" charset="0"/>
              </a:rPr>
              <a:t>Limitations</a:t>
            </a:r>
          </a:p>
        </p:txBody>
      </p:sp>
      <p:sp>
        <p:nvSpPr>
          <p:cNvPr id="5" name="Subtitle 4">
            <a:extLst>
              <a:ext uri="{FF2B5EF4-FFF2-40B4-BE49-F238E27FC236}">
                <a16:creationId xmlns:a16="http://schemas.microsoft.com/office/drawing/2014/main" id="{7BA57801-3BDF-2041-A807-9AE701535389}"/>
              </a:ext>
            </a:extLst>
          </p:cNvPr>
          <p:cNvSpPr>
            <a:spLocks noGrp="1"/>
          </p:cNvSpPr>
          <p:nvPr>
            <p:ph type="subTitle" idx="1"/>
          </p:nvPr>
        </p:nvSpPr>
        <p:spPr>
          <a:xfrm>
            <a:off x="311700" y="3235452"/>
            <a:ext cx="8520600" cy="1056900"/>
          </a:xfrm>
        </p:spPr>
        <p:txBody>
          <a:bodyPr/>
          <a:lstStyle/>
          <a:p>
            <a:endParaRPr lang="en-US" dirty="0">
              <a:solidFill>
                <a:srgbClr val="0070C0"/>
              </a:solidFill>
            </a:endParaRPr>
          </a:p>
          <a:p>
            <a:endParaRPr lang="en-US" dirty="0"/>
          </a:p>
        </p:txBody>
      </p:sp>
      <p:sp>
        <p:nvSpPr>
          <p:cNvPr id="2" name="TextBox 1">
            <a:extLst>
              <a:ext uri="{FF2B5EF4-FFF2-40B4-BE49-F238E27FC236}">
                <a16:creationId xmlns:a16="http://schemas.microsoft.com/office/drawing/2014/main" id="{7F171D91-1AD2-ACD0-7BD8-EE493E769CFF}"/>
              </a:ext>
            </a:extLst>
          </p:cNvPr>
          <p:cNvSpPr txBox="1"/>
          <p:nvPr/>
        </p:nvSpPr>
        <p:spPr>
          <a:xfrm>
            <a:off x="533400" y="1828800"/>
            <a:ext cx="7924800" cy="2585323"/>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Ø"/>
            </a:pPr>
            <a:r>
              <a:rPr lang="en-US" sz="1600" dirty="0">
                <a:latin typeface="Palatino Linotype" panose="02040502050505030304" pitchFamily="18" charset="0"/>
              </a:rPr>
              <a:t>In this Project, the main goal is to compare accuracy and loss result of the model networks.</a:t>
            </a:r>
          </a:p>
          <a:p>
            <a:pPr marL="285750" indent="-285750" algn="just">
              <a:lnSpc>
                <a:spcPct val="150000"/>
              </a:lnSpc>
              <a:buFont typeface="Wingdings" panose="05000000000000000000" pitchFamily="2" charset="2"/>
              <a:buChar char="Ø"/>
            </a:pPr>
            <a:endParaRPr lang="en-US" sz="1600" dirty="0">
              <a:latin typeface="Palatino Linotype" panose="02040502050505030304" pitchFamily="18" charset="0"/>
            </a:endParaRPr>
          </a:p>
          <a:p>
            <a:pPr marL="285750" indent="-285750" algn="just">
              <a:lnSpc>
                <a:spcPct val="150000"/>
              </a:lnSpc>
              <a:buFont typeface="Wingdings" panose="05000000000000000000" pitchFamily="2" charset="2"/>
              <a:buChar char="Ø"/>
            </a:pPr>
            <a:r>
              <a:rPr lang="en-US" sz="1600" dirty="0">
                <a:latin typeface="Palatino Linotype" panose="02040502050505030304" pitchFamily="18" charset="0"/>
              </a:rPr>
              <a:t>Using the DPLSTM, it is feasible to predict a name as belonging  to a specific country, however this was not done in this experiment, since the main goal of this experiment is to compare the results.</a:t>
            </a:r>
          </a:p>
          <a:p>
            <a:endParaRPr lang="en-US" dirty="0"/>
          </a:p>
        </p:txBody>
      </p:sp>
    </p:spTree>
    <p:extLst>
      <p:ext uri="{BB962C8B-B14F-4D97-AF65-F5344CB8AC3E}">
        <p14:creationId xmlns:p14="http://schemas.microsoft.com/office/powerpoint/2010/main" val="36244629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75DF59-20C0-7A4F-940D-9C2FC9C596FE}"/>
              </a:ext>
            </a:extLst>
          </p:cNvPr>
          <p:cNvSpPr>
            <a:spLocks noGrp="1"/>
          </p:cNvSpPr>
          <p:nvPr>
            <p:ph type="ctrTitle"/>
          </p:nvPr>
        </p:nvSpPr>
        <p:spPr>
          <a:xfrm>
            <a:off x="152400" y="762000"/>
            <a:ext cx="8520600" cy="875070"/>
          </a:xfrm>
        </p:spPr>
        <p:txBody>
          <a:bodyPr/>
          <a:lstStyle/>
          <a:p>
            <a:r>
              <a:rPr lang="en-US" sz="4000" dirty="0">
                <a:latin typeface="Palatino Linotype" panose="02040502050505030304" pitchFamily="18" charset="0"/>
              </a:rPr>
              <a:t>Conclusion</a:t>
            </a:r>
          </a:p>
        </p:txBody>
      </p:sp>
      <p:sp>
        <p:nvSpPr>
          <p:cNvPr id="5" name="Subtitle 4">
            <a:extLst>
              <a:ext uri="{FF2B5EF4-FFF2-40B4-BE49-F238E27FC236}">
                <a16:creationId xmlns:a16="http://schemas.microsoft.com/office/drawing/2014/main" id="{7BA57801-3BDF-2041-A807-9AE701535389}"/>
              </a:ext>
            </a:extLst>
          </p:cNvPr>
          <p:cNvSpPr>
            <a:spLocks noGrp="1"/>
          </p:cNvSpPr>
          <p:nvPr>
            <p:ph type="subTitle" idx="1"/>
          </p:nvPr>
        </p:nvSpPr>
        <p:spPr>
          <a:xfrm>
            <a:off x="311700" y="3235452"/>
            <a:ext cx="8520600" cy="1056900"/>
          </a:xfrm>
        </p:spPr>
        <p:txBody>
          <a:bodyPr/>
          <a:lstStyle/>
          <a:p>
            <a:endParaRPr lang="en-US" dirty="0">
              <a:solidFill>
                <a:srgbClr val="0070C0"/>
              </a:solidFill>
            </a:endParaRPr>
          </a:p>
          <a:p>
            <a:endParaRPr lang="en-US" dirty="0"/>
          </a:p>
        </p:txBody>
      </p:sp>
      <p:sp>
        <p:nvSpPr>
          <p:cNvPr id="2" name="TextBox 1">
            <a:extLst>
              <a:ext uri="{FF2B5EF4-FFF2-40B4-BE49-F238E27FC236}">
                <a16:creationId xmlns:a16="http://schemas.microsoft.com/office/drawing/2014/main" id="{7F171D91-1AD2-ACD0-7BD8-EE493E769CFF}"/>
              </a:ext>
            </a:extLst>
          </p:cNvPr>
          <p:cNvSpPr txBox="1"/>
          <p:nvPr/>
        </p:nvSpPr>
        <p:spPr>
          <a:xfrm>
            <a:off x="533400" y="1828800"/>
            <a:ext cx="7924800" cy="3747949"/>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Ø"/>
            </a:pPr>
            <a:r>
              <a:rPr lang="en-US" sz="1600" dirty="0">
                <a:latin typeface="Palatino Linotype" panose="02040502050505030304" pitchFamily="18" charset="0"/>
              </a:rPr>
              <a:t>In conclusion, we had implemented LSTM name classifier with differential privacy using the existing dataset. Then we created a new dataset and implemented in the same model. </a:t>
            </a:r>
          </a:p>
          <a:p>
            <a:pPr marL="285750" indent="-285750" algn="just">
              <a:lnSpc>
                <a:spcPct val="150000"/>
              </a:lnSpc>
              <a:buFont typeface="Wingdings" panose="05000000000000000000" pitchFamily="2" charset="2"/>
              <a:buChar char="Ø"/>
            </a:pPr>
            <a:endParaRPr lang="en-US" sz="1600" dirty="0">
              <a:latin typeface="Palatino Linotype" panose="02040502050505030304" pitchFamily="18" charset="0"/>
            </a:endParaRPr>
          </a:p>
          <a:p>
            <a:pPr marL="285750" indent="-285750" algn="just">
              <a:lnSpc>
                <a:spcPct val="150000"/>
              </a:lnSpc>
              <a:buFont typeface="Wingdings" panose="05000000000000000000" pitchFamily="2" charset="2"/>
              <a:buChar char="Ø"/>
            </a:pPr>
            <a:r>
              <a:rPr lang="en-US" sz="1600" dirty="0">
                <a:latin typeface="Palatino Linotype" panose="02040502050505030304" pitchFamily="18" charset="0"/>
              </a:rPr>
              <a:t>As the main goal was to compare accuracy and loss of the models. The accuracy of the model never decreases with adding differential privacy to it. But time taken for training each epoch for model with differential privacy is more.</a:t>
            </a:r>
          </a:p>
          <a:p>
            <a:pPr marL="285750" indent="-285750" algn="just">
              <a:lnSpc>
                <a:spcPct val="150000"/>
              </a:lnSpc>
              <a:buFont typeface="Wingdings" panose="05000000000000000000" pitchFamily="2" charset="2"/>
              <a:buChar char="Ø"/>
            </a:pPr>
            <a:endParaRPr lang="en-US" sz="1600" dirty="0">
              <a:latin typeface="Palatino Linotype" panose="02040502050505030304" pitchFamily="18" charset="0"/>
            </a:endParaRPr>
          </a:p>
          <a:p>
            <a:pPr marL="285750" indent="-285750" algn="just">
              <a:lnSpc>
                <a:spcPct val="150000"/>
              </a:lnSpc>
              <a:buFont typeface="Wingdings" panose="05000000000000000000" pitchFamily="2" charset="2"/>
              <a:buChar char="Ø"/>
            </a:pPr>
            <a:r>
              <a:rPr lang="en-US" sz="1600" dirty="0">
                <a:latin typeface="Palatino Linotype" panose="02040502050505030304" pitchFamily="18" charset="0"/>
              </a:rPr>
              <a:t>The time tradeoff is not considered as the primary objective was to achieve privacy without losing any accuracy.</a:t>
            </a:r>
          </a:p>
        </p:txBody>
      </p:sp>
    </p:spTree>
    <p:extLst>
      <p:ext uri="{BB962C8B-B14F-4D97-AF65-F5344CB8AC3E}">
        <p14:creationId xmlns:p14="http://schemas.microsoft.com/office/powerpoint/2010/main" val="18373597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75DF59-20C0-7A4F-940D-9C2FC9C596FE}"/>
              </a:ext>
            </a:extLst>
          </p:cNvPr>
          <p:cNvSpPr>
            <a:spLocks noGrp="1"/>
          </p:cNvSpPr>
          <p:nvPr>
            <p:ph type="ctrTitle"/>
          </p:nvPr>
        </p:nvSpPr>
        <p:spPr>
          <a:xfrm>
            <a:off x="289929" y="2991465"/>
            <a:ext cx="8520600" cy="875070"/>
          </a:xfrm>
        </p:spPr>
        <p:txBody>
          <a:bodyPr/>
          <a:lstStyle/>
          <a:p>
            <a:r>
              <a:rPr lang="en-US" sz="4000" dirty="0">
                <a:latin typeface="Palatino Linotype" panose="02040502050505030304" pitchFamily="18" charset="0"/>
              </a:rPr>
              <a:t>Thanks !</a:t>
            </a:r>
          </a:p>
        </p:txBody>
      </p:sp>
      <p:sp>
        <p:nvSpPr>
          <p:cNvPr id="5" name="Subtitle 4">
            <a:extLst>
              <a:ext uri="{FF2B5EF4-FFF2-40B4-BE49-F238E27FC236}">
                <a16:creationId xmlns:a16="http://schemas.microsoft.com/office/drawing/2014/main" id="{7BA57801-3BDF-2041-A807-9AE701535389}"/>
              </a:ext>
            </a:extLst>
          </p:cNvPr>
          <p:cNvSpPr>
            <a:spLocks noGrp="1"/>
          </p:cNvSpPr>
          <p:nvPr>
            <p:ph type="subTitle" idx="1"/>
          </p:nvPr>
        </p:nvSpPr>
        <p:spPr>
          <a:xfrm>
            <a:off x="311700" y="3235452"/>
            <a:ext cx="8520600" cy="1056900"/>
          </a:xfrm>
        </p:spPr>
        <p:txBody>
          <a:bodyPr/>
          <a:lstStyle/>
          <a:p>
            <a:endParaRPr lang="en-US" dirty="0">
              <a:solidFill>
                <a:srgbClr val="0070C0"/>
              </a:solidFill>
            </a:endParaRPr>
          </a:p>
          <a:p>
            <a:endParaRPr lang="en-US" dirty="0"/>
          </a:p>
        </p:txBody>
      </p:sp>
    </p:spTree>
    <p:extLst>
      <p:ext uri="{BB962C8B-B14F-4D97-AF65-F5344CB8AC3E}">
        <p14:creationId xmlns:p14="http://schemas.microsoft.com/office/powerpoint/2010/main" val="42935154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75DF59-20C0-7A4F-940D-9C2FC9C596FE}"/>
              </a:ext>
            </a:extLst>
          </p:cNvPr>
          <p:cNvSpPr>
            <a:spLocks noGrp="1"/>
          </p:cNvSpPr>
          <p:nvPr>
            <p:ph type="ctrTitle"/>
          </p:nvPr>
        </p:nvSpPr>
        <p:spPr>
          <a:xfrm>
            <a:off x="311700" y="963562"/>
            <a:ext cx="8520600" cy="875070"/>
          </a:xfrm>
        </p:spPr>
        <p:txBody>
          <a:bodyPr/>
          <a:lstStyle/>
          <a:p>
            <a:r>
              <a:rPr lang="en-US" sz="4000" dirty="0">
                <a:latin typeface="Palatino Linotype" panose="02040502050505030304" pitchFamily="18" charset="0"/>
              </a:rPr>
              <a:t>Outline</a:t>
            </a:r>
          </a:p>
        </p:txBody>
      </p:sp>
      <p:sp>
        <p:nvSpPr>
          <p:cNvPr id="5" name="Subtitle 4">
            <a:extLst>
              <a:ext uri="{FF2B5EF4-FFF2-40B4-BE49-F238E27FC236}">
                <a16:creationId xmlns:a16="http://schemas.microsoft.com/office/drawing/2014/main" id="{7BA57801-3BDF-2041-A807-9AE701535389}"/>
              </a:ext>
            </a:extLst>
          </p:cNvPr>
          <p:cNvSpPr>
            <a:spLocks noGrp="1"/>
          </p:cNvSpPr>
          <p:nvPr>
            <p:ph type="subTitle" idx="1"/>
          </p:nvPr>
        </p:nvSpPr>
        <p:spPr>
          <a:xfrm>
            <a:off x="311700" y="3235452"/>
            <a:ext cx="8520600" cy="1056900"/>
          </a:xfrm>
        </p:spPr>
        <p:txBody>
          <a:bodyPr/>
          <a:lstStyle/>
          <a:p>
            <a:endParaRPr lang="en-US" dirty="0">
              <a:solidFill>
                <a:srgbClr val="0070C0"/>
              </a:solidFill>
            </a:endParaRPr>
          </a:p>
          <a:p>
            <a:endParaRPr lang="en-US" dirty="0"/>
          </a:p>
        </p:txBody>
      </p:sp>
      <p:sp>
        <p:nvSpPr>
          <p:cNvPr id="6" name="TextBox 5">
            <a:extLst>
              <a:ext uri="{FF2B5EF4-FFF2-40B4-BE49-F238E27FC236}">
                <a16:creationId xmlns:a16="http://schemas.microsoft.com/office/drawing/2014/main" id="{CE4FD864-6A69-AFC8-F380-F1EAB055ADBF}"/>
              </a:ext>
            </a:extLst>
          </p:cNvPr>
          <p:cNvSpPr txBox="1"/>
          <p:nvPr/>
        </p:nvSpPr>
        <p:spPr>
          <a:xfrm>
            <a:off x="304800" y="1863514"/>
            <a:ext cx="8340687" cy="7294305"/>
          </a:xfrm>
          <a:prstGeom prst="rect">
            <a:avLst/>
          </a:prstGeom>
          <a:noFill/>
        </p:spPr>
        <p:txBody>
          <a:bodyPr wrap="square" rtlCol="0">
            <a:spAutoFit/>
          </a:bodyPr>
          <a:lstStyle/>
          <a:p>
            <a:pPr marL="285750" indent="-285750">
              <a:buFont typeface="Wingdings" panose="05000000000000000000" pitchFamily="2" charset="2"/>
              <a:buChar char="Ø"/>
            </a:pPr>
            <a:r>
              <a:rPr lang="en-US" dirty="0">
                <a:latin typeface="Palatino Linotype" panose="02040502050505030304" pitchFamily="18" charset="0"/>
              </a:rPr>
              <a:t>Introduction</a:t>
            </a: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r>
              <a:rPr lang="en-US" dirty="0">
                <a:latin typeface="Palatino Linotype" panose="02040502050505030304" pitchFamily="18" charset="0"/>
              </a:rPr>
              <a:t>Applications of LSTM</a:t>
            </a: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r>
              <a:rPr lang="en-US" dirty="0">
                <a:latin typeface="Palatino Linotype" panose="02040502050505030304" pitchFamily="18" charset="0"/>
              </a:rPr>
              <a:t>Existing Approaches</a:t>
            </a: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r>
              <a:rPr lang="en-US" dirty="0">
                <a:latin typeface="Palatino Linotype" panose="02040502050505030304" pitchFamily="18" charset="0"/>
              </a:rPr>
              <a:t>Problem Statement</a:t>
            </a:r>
          </a:p>
          <a:p>
            <a:endParaRPr lang="en-US" dirty="0">
              <a:latin typeface="Palatino Linotype" panose="02040502050505030304" pitchFamily="18" charset="0"/>
            </a:endParaRPr>
          </a:p>
          <a:p>
            <a:pPr marL="285750" indent="-285750">
              <a:buFont typeface="Wingdings" panose="05000000000000000000" pitchFamily="2" charset="2"/>
              <a:buChar char="Ø"/>
            </a:pPr>
            <a:r>
              <a:rPr lang="en-US" dirty="0">
                <a:latin typeface="Palatino Linotype" panose="02040502050505030304" pitchFamily="18" charset="0"/>
              </a:rPr>
              <a:t>Implementation</a:t>
            </a: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r>
              <a:rPr lang="en-US" dirty="0">
                <a:latin typeface="Palatino Linotype" panose="02040502050505030304" pitchFamily="18" charset="0"/>
              </a:rPr>
              <a:t>Experimental Results</a:t>
            </a: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r>
              <a:rPr lang="en-US" dirty="0">
                <a:latin typeface="Palatino Linotype" panose="02040502050505030304" pitchFamily="18" charset="0"/>
              </a:rPr>
              <a:t>Limitations</a:t>
            </a: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r>
              <a:rPr lang="en-US" dirty="0">
                <a:latin typeface="Palatino Linotype" panose="02040502050505030304" pitchFamily="18" charset="0"/>
              </a:rPr>
              <a:t>Conclusion</a:t>
            </a: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endParaRPr lang="en-US" dirty="0">
              <a:latin typeface="Palatino Linotype" panose="02040502050505030304" pitchFamily="18" charset="0"/>
            </a:endParaRPr>
          </a:p>
        </p:txBody>
      </p:sp>
    </p:spTree>
    <p:extLst>
      <p:ext uri="{BB962C8B-B14F-4D97-AF65-F5344CB8AC3E}">
        <p14:creationId xmlns:p14="http://schemas.microsoft.com/office/powerpoint/2010/main" val="13673840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75DF59-20C0-7A4F-940D-9C2FC9C596FE}"/>
              </a:ext>
            </a:extLst>
          </p:cNvPr>
          <p:cNvSpPr>
            <a:spLocks noGrp="1"/>
          </p:cNvSpPr>
          <p:nvPr>
            <p:ph type="ctrTitle"/>
          </p:nvPr>
        </p:nvSpPr>
        <p:spPr>
          <a:xfrm>
            <a:off x="311700" y="963562"/>
            <a:ext cx="8520600" cy="875070"/>
          </a:xfrm>
        </p:spPr>
        <p:txBody>
          <a:bodyPr/>
          <a:lstStyle/>
          <a:p>
            <a:r>
              <a:rPr lang="en-US" sz="4000" dirty="0">
                <a:latin typeface="Palatino Linotype" panose="02040502050505030304" pitchFamily="18" charset="0"/>
              </a:rPr>
              <a:t>Introduction</a:t>
            </a:r>
          </a:p>
        </p:txBody>
      </p:sp>
      <p:sp>
        <p:nvSpPr>
          <p:cNvPr id="5" name="Subtitle 4">
            <a:extLst>
              <a:ext uri="{FF2B5EF4-FFF2-40B4-BE49-F238E27FC236}">
                <a16:creationId xmlns:a16="http://schemas.microsoft.com/office/drawing/2014/main" id="{7BA57801-3BDF-2041-A807-9AE701535389}"/>
              </a:ext>
            </a:extLst>
          </p:cNvPr>
          <p:cNvSpPr>
            <a:spLocks noGrp="1"/>
          </p:cNvSpPr>
          <p:nvPr>
            <p:ph type="subTitle" idx="1"/>
          </p:nvPr>
        </p:nvSpPr>
        <p:spPr>
          <a:xfrm>
            <a:off x="311700" y="3235452"/>
            <a:ext cx="8520600" cy="1056900"/>
          </a:xfrm>
        </p:spPr>
        <p:txBody>
          <a:bodyPr/>
          <a:lstStyle/>
          <a:p>
            <a:endParaRPr lang="en-US" dirty="0">
              <a:solidFill>
                <a:srgbClr val="0070C0"/>
              </a:solidFill>
            </a:endParaRPr>
          </a:p>
          <a:p>
            <a:endParaRPr lang="en-US" dirty="0"/>
          </a:p>
        </p:txBody>
      </p:sp>
      <p:sp>
        <p:nvSpPr>
          <p:cNvPr id="6" name="TextBox 5">
            <a:extLst>
              <a:ext uri="{FF2B5EF4-FFF2-40B4-BE49-F238E27FC236}">
                <a16:creationId xmlns:a16="http://schemas.microsoft.com/office/drawing/2014/main" id="{CE4FD864-6A69-AFC8-F380-F1EAB055ADBF}"/>
              </a:ext>
            </a:extLst>
          </p:cNvPr>
          <p:cNvSpPr txBox="1"/>
          <p:nvPr/>
        </p:nvSpPr>
        <p:spPr>
          <a:xfrm>
            <a:off x="491613" y="1936877"/>
            <a:ext cx="8340687" cy="3631763"/>
          </a:xfrm>
          <a:prstGeom prst="rect">
            <a:avLst/>
          </a:prstGeom>
          <a:noFill/>
        </p:spPr>
        <p:txBody>
          <a:bodyPr wrap="square" rtlCol="0">
            <a:spAutoFit/>
          </a:bodyPr>
          <a:lstStyle/>
          <a:p>
            <a:r>
              <a:rPr lang="en-US" b="1" dirty="0">
                <a:latin typeface="Palatino Linotype" panose="02040502050505030304" pitchFamily="18" charset="0"/>
              </a:rPr>
              <a:t>Understanding LSTM</a:t>
            </a:r>
          </a:p>
          <a:p>
            <a:endParaRPr lang="en-US" sz="1600" b="1" dirty="0">
              <a:latin typeface="Palatino Linotype" panose="02040502050505030304" pitchFamily="18" charset="0"/>
            </a:endParaRPr>
          </a:p>
          <a:p>
            <a:pPr marL="285750" indent="-285750">
              <a:buFont typeface="Wingdings" panose="05000000000000000000" pitchFamily="2" charset="2"/>
              <a:buChar char="Ø"/>
            </a:pPr>
            <a:r>
              <a:rPr lang="en-US" sz="1600" dirty="0">
                <a:latin typeface="Palatino Linotype" panose="02040502050505030304" pitchFamily="18" charset="0"/>
              </a:rPr>
              <a:t>Long Short-term Memory has the following states</a:t>
            </a:r>
          </a:p>
          <a:p>
            <a:r>
              <a:rPr lang="en-US" sz="1600" dirty="0">
                <a:latin typeface="Palatino Linotype" panose="02040502050505030304" pitchFamily="18" charset="0"/>
              </a:rPr>
              <a:t>	</a:t>
            </a:r>
          </a:p>
          <a:p>
            <a:r>
              <a:rPr lang="en-US" sz="1600" dirty="0">
                <a:latin typeface="Palatino Linotype" panose="02040502050505030304" pitchFamily="18" charset="0"/>
              </a:rPr>
              <a:t>	1) Cell State</a:t>
            </a:r>
          </a:p>
          <a:p>
            <a:r>
              <a:rPr lang="en-US" sz="1600" dirty="0">
                <a:latin typeface="Palatino Linotype" panose="02040502050505030304" pitchFamily="18" charset="0"/>
              </a:rPr>
              <a:t>	2) Hidden State</a:t>
            </a:r>
          </a:p>
          <a:p>
            <a:endParaRPr lang="en-US" sz="1600" dirty="0">
              <a:latin typeface="Palatino Linotype" panose="02040502050505030304" pitchFamily="18" charset="0"/>
            </a:endParaRPr>
          </a:p>
          <a:p>
            <a:pPr marL="285750" indent="-285750">
              <a:buFont typeface="Wingdings" panose="05000000000000000000" pitchFamily="2" charset="2"/>
              <a:buChar char="Ø"/>
            </a:pPr>
            <a:r>
              <a:rPr lang="en-US" sz="1600" dirty="0">
                <a:latin typeface="Palatino Linotype" panose="02040502050505030304" pitchFamily="18" charset="0"/>
              </a:rPr>
              <a:t> The general LSTM components are the following</a:t>
            </a:r>
          </a:p>
          <a:p>
            <a:pPr marL="285750" indent="-285750">
              <a:buFont typeface="Wingdings" panose="05000000000000000000" pitchFamily="2" charset="2"/>
              <a:buChar char="Ø"/>
            </a:pPr>
            <a:endParaRPr lang="en-US" sz="1600" dirty="0">
              <a:latin typeface="Palatino Linotype" panose="02040502050505030304" pitchFamily="18" charset="0"/>
            </a:endParaRPr>
          </a:p>
          <a:p>
            <a:r>
              <a:rPr lang="en-US" sz="1600" dirty="0">
                <a:latin typeface="Palatino Linotype" panose="02040502050505030304" pitchFamily="18" charset="0"/>
              </a:rPr>
              <a:t>	1) Forget gate</a:t>
            </a:r>
          </a:p>
          <a:p>
            <a:r>
              <a:rPr lang="en-US" sz="1600" dirty="0">
                <a:latin typeface="Palatino Linotype" panose="02040502050505030304" pitchFamily="18" charset="0"/>
              </a:rPr>
              <a:t>	2) Input gate</a:t>
            </a:r>
          </a:p>
          <a:p>
            <a:r>
              <a:rPr lang="en-US" sz="1600" dirty="0">
                <a:latin typeface="Palatino Linotype" panose="02040502050505030304" pitchFamily="18" charset="0"/>
              </a:rPr>
              <a:t>	3) Output gate </a:t>
            </a:r>
          </a:p>
          <a:p>
            <a:pPr marL="285750" indent="-285750">
              <a:buFont typeface="Wingdings" panose="05000000000000000000" pitchFamily="2" charset="2"/>
              <a:buChar char="Ø"/>
            </a:pPr>
            <a:endParaRPr lang="en-US" dirty="0">
              <a:latin typeface="Palatino Linotype" panose="02040502050505030304" pitchFamily="18" charset="0"/>
            </a:endParaRPr>
          </a:p>
          <a:p>
            <a:endParaRPr lang="en-US" dirty="0">
              <a:latin typeface="Palatino Linotype" panose="02040502050505030304" pitchFamily="18" charset="0"/>
            </a:endParaRPr>
          </a:p>
        </p:txBody>
      </p:sp>
      <p:pic>
        <p:nvPicPr>
          <p:cNvPr id="7" name="Picture 6">
            <a:extLst>
              <a:ext uri="{FF2B5EF4-FFF2-40B4-BE49-F238E27FC236}">
                <a16:creationId xmlns:a16="http://schemas.microsoft.com/office/drawing/2014/main" id="{7442F4F0-FF70-9D82-8B65-39DAE5F885BB}"/>
              </a:ext>
            </a:extLst>
          </p:cNvPr>
          <p:cNvPicPr>
            <a:picLocks noChangeAspect="1"/>
          </p:cNvPicPr>
          <p:nvPr/>
        </p:nvPicPr>
        <p:blipFill>
          <a:blip r:embed="rId2"/>
          <a:stretch>
            <a:fillRect/>
          </a:stretch>
        </p:blipFill>
        <p:spPr>
          <a:xfrm>
            <a:off x="4419600" y="4038600"/>
            <a:ext cx="4502827" cy="2319946"/>
          </a:xfrm>
          <a:prstGeom prst="rect">
            <a:avLst/>
          </a:prstGeom>
        </p:spPr>
      </p:pic>
    </p:spTree>
    <p:extLst>
      <p:ext uri="{BB962C8B-B14F-4D97-AF65-F5344CB8AC3E}">
        <p14:creationId xmlns:p14="http://schemas.microsoft.com/office/powerpoint/2010/main" val="333649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75DF59-20C0-7A4F-940D-9C2FC9C596FE}"/>
              </a:ext>
            </a:extLst>
          </p:cNvPr>
          <p:cNvSpPr>
            <a:spLocks noGrp="1"/>
          </p:cNvSpPr>
          <p:nvPr>
            <p:ph type="ctrTitle"/>
          </p:nvPr>
        </p:nvSpPr>
        <p:spPr>
          <a:xfrm>
            <a:off x="311700" y="963562"/>
            <a:ext cx="8520600" cy="875070"/>
          </a:xfrm>
        </p:spPr>
        <p:txBody>
          <a:bodyPr/>
          <a:lstStyle/>
          <a:p>
            <a:r>
              <a:rPr lang="en-US" sz="4000" dirty="0">
                <a:latin typeface="Palatino Linotype" panose="02040502050505030304" pitchFamily="18" charset="0"/>
              </a:rPr>
              <a:t>Introduction</a:t>
            </a:r>
          </a:p>
        </p:txBody>
      </p:sp>
      <p:sp>
        <p:nvSpPr>
          <p:cNvPr id="5" name="Subtitle 4">
            <a:extLst>
              <a:ext uri="{FF2B5EF4-FFF2-40B4-BE49-F238E27FC236}">
                <a16:creationId xmlns:a16="http://schemas.microsoft.com/office/drawing/2014/main" id="{7BA57801-3BDF-2041-A807-9AE701535389}"/>
              </a:ext>
            </a:extLst>
          </p:cNvPr>
          <p:cNvSpPr>
            <a:spLocks noGrp="1"/>
          </p:cNvSpPr>
          <p:nvPr>
            <p:ph type="subTitle" idx="1"/>
          </p:nvPr>
        </p:nvSpPr>
        <p:spPr>
          <a:xfrm>
            <a:off x="311700" y="3235452"/>
            <a:ext cx="8520600" cy="1056900"/>
          </a:xfrm>
        </p:spPr>
        <p:txBody>
          <a:bodyPr/>
          <a:lstStyle/>
          <a:p>
            <a:endParaRPr lang="en-US" dirty="0">
              <a:solidFill>
                <a:srgbClr val="0070C0"/>
              </a:solidFill>
            </a:endParaRPr>
          </a:p>
          <a:p>
            <a:endParaRPr lang="en-US" dirty="0"/>
          </a:p>
        </p:txBody>
      </p:sp>
      <p:sp>
        <p:nvSpPr>
          <p:cNvPr id="6" name="TextBox 5">
            <a:extLst>
              <a:ext uri="{FF2B5EF4-FFF2-40B4-BE49-F238E27FC236}">
                <a16:creationId xmlns:a16="http://schemas.microsoft.com/office/drawing/2014/main" id="{CE4FD864-6A69-AFC8-F380-F1EAB055ADBF}"/>
              </a:ext>
            </a:extLst>
          </p:cNvPr>
          <p:cNvSpPr txBox="1"/>
          <p:nvPr/>
        </p:nvSpPr>
        <p:spPr>
          <a:xfrm>
            <a:off x="491613" y="1981200"/>
            <a:ext cx="8340687" cy="1692771"/>
          </a:xfrm>
          <a:prstGeom prst="rect">
            <a:avLst/>
          </a:prstGeom>
          <a:noFill/>
        </p:spPr>
        <p:txBody>
          <a:bodyPr wrap="square" rtlCol="0">
            <a:spAutoFit/>
          </a:bodyPr>
          <a:lstStyle/>
          <a:p>
            <a:r>
              <a:rPr lang="en-US" b="1" dirty="0">
                <a:latin typeface="Palatino Linotype" panose="02040502050505030304" pitchFamily="18" charset="0"/>
              </a:rPr>
              <a:t>Why LSTM?</a:t>
            </a:r>
          </a:p>
          <a:p>
            <a:endParaRPr lang="en-US" b="1" dirty="0">
              <a:latin typeface="Palatino Linotype" panose="02040502050505030304" pitchFamily="18" charset="0"/>
            </a:endParaRPr>
          </a:p>
          <a:p>
            <a:r>
              <a:rPr lang="en-US" sz="1600" dirty="0">
                <a:latin typeface="Palatino Linotype" panose="02040502050505030304" pitchFamily="18" charset="0"/>
              </a:rPr>
              <a:t>Understanding vanishing gradient descent</a:t>
            </a:r>
          </a:p>
          <a:p>
            <a:endParaRPr lang="en-US" sz="1600" b="1" dirty="0">
              <a:latin typeface="Palatino Linotype" panose="02040502050505030304" pitchFamily="18" charset="0"/>
            </a:endParaRPr>
          </a:p>
          <a:p>
            <a:endParaRPr lang="en-US" sz="1600" dirty="0">
              <a:latin typeface="Palatino Linotype" panose="02040502050505030304" pitchFamily="18" charset="0"/>
            </a:endParaRPr>
          </a:p>
          <a:p>
            <a:endParaRPr lang="en-US" dirty="0">
              <a:latin typeface="Palatino Linotype" panose="02040502050505030304" pitchFamily="18" charset="0"/>
            </a:endParaRPr>
          </a:p>
        </p:txBody>
      </p:sp>
      <p:pic>
        <p:nvPicPr>
          <p:cNvPr id="13" name="Picture 12">
            <a:extLst>
              <a:ext uri="{FF2B5EF4-FFF2-40B4-BE49-F238E27FC236}">
                <a16:creationId xmlns:a16="http://schemas.microsoft.com/office/drawing/2014/main" id="{D5023572-D741-3DBB-F288-C66A463E56A9}"/>
              </a:ext>
            </a:extLst>
          </p:cNvPr>
          <p:cNvPicPr>
            <a:picLocks noChangeAspect="1"/>
          </p:cNvPicPr>
          <p:nvPr/>
        </p:nvPicPr>
        <p:blipFill>
          <a:blip r:embed="rId3"/>
          <a:stretch>
            <a:fillRect/>
          </a:stretch>
        </p:blipFill>
        <p:spPr>
          <a:xfrm>
            <a:off x="1580891" y="3028723"/>
            <a:ext cx="5982218" cy="2895851"/>
          </a:xfrm>
          <a:prstGeom prst="rect">
            <a:avLst/>
          </a:prstGeom>
        </p:spPr>
      </p:pic>
    </p:spTree>
    <p:extLst>
      <p:ext uri="{BB962C8B-B14F-4D97-AF65-F5344CB8AC3E}">
        <p14:creationId xmlns:p14="http://schemas.microsoft.com/office/powerpoint/2010/main" val="40854152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75DF59-20C0-7A4F-940D-9C2FC9C596FE}"/>
              </a:ext>
            </a:extLst>
          </p:cNvPr>
          <p:cNvSpPr>
            <a:spLocks noGrp="1"/>
          </p:cNvSpPr>
          <p:nvPr>
            <p:ph type="ctrTitle"/>
          </p:nvPr>
        </p:nvSpPr>
        <p:spPr>
          <a:xfrm>
            <a:off x="311700" y="963562"/>
            <a:ext cx="8520600" cy="875070"/>
          </a:xfrm>
        </p:spPr>
        <p:txBody>
          <a:bodyPr/>
          <a:lstStyle/>
          <a:p>
            <a:r>
              <a:rPr lang="en-US" sz="4000" dirty="0">
                <a:latin typeface="Palatino Linotype" panose="02040502050505030304" pitchFamily="18" charset="0"/>
              </a:rPr>
              <a:t>Applications of LSTM</a:t>
            </a:r>
          </a:p>
        </p:txBody>
      </p:sp>
      <p:sp>
        <p:nvSpPr>
          <p:cNvPr id="5" name="Subtitle 4">
            <a:extLst>
              <a:ext uri="{FF2B5EF4-FFF2-40B4-BE49-F238E27FC236}">
                <a16:creationId xmlns:a16="http://schemas.microsoft.com/office/drawing/2014/main" id="{7BA57801-3BDF-2041-A807-9AE701535389}"/>
              </a:ext>
            </a:extLst>
          </p:cNvPr>
          <p:cNvSpPr>
            <a:spLocks noGrp="1"/>
          </p:cNvSpPr>
          <p:nvPr>
            <p:ph type="subTitle" idx="1"/>
          </p:nvPr>
        </p:nvSpPr>
        <p:spPr>
          <a:xfrm>
            <a:off x="311700" y="3235452"/>
            <a:ext cx="8520600" cy="1056900"/>
          </a:xfrm>
        </p:spPr>
        <p:txBody>
          <a:bodyPr/>
          <a:lstStyle/>
          <a:p>
            <a:endParaRPr lang="en-US" dirty="0">
              <a:solidFill>
                <a:srgbClr val="0070C0"/>
              </a:solidFill>
            </a:endParaRPr>
          </a:p>
          <a:p>
            <a:endParaRPr lang="en-US" dirty="0"/>
          </a:p>
        </p:txBody>
      </p:sp>
      <p:sp>
        <p:nvSpPr>
          <p:cNvPr id="6" name="TextBox 5">
            <a:extLst>
              <a:ext uri="{FF2B5EF4-FFF2-40B4-BE49-F238E27FC236}">
                <a16:creationId xmlns:a16="http://schemas.microsoft.com/office/drawing/2014/main" id="{CE4FD864-6A69-AFC8-F380-F1EAB055ADBF}"/>
              </a:ext>
            </a:extLst>
          </p:cNvPr>
          <p:cNvSpPr txBox="1"/>
          <p:nvPr/>
        </p:nvSpPr>
        <p:spPr>
          <a:xfrm>
            <a:off x="491613" y="1929624"/>
            <a:ext cx="8340687" cy="5139869"/>
          </a:xfrm>
          <a:prstGeom prst="rect">
            <a:avLst/>
          </a:prstGeom>
          <a:noFill/>
        </p:spPr>
        <p:txBody>
          <a:bodyPr wrap="square" rtlCol="0">
            <a:spAutoFit/>
          </a:bodyPr>
          <a:lstStyle/>
          <a:p>
            <a:pPr marL="285750" indent="-285750" algn="l">
              <a:buFont typeface="Wingdings" panose="05000000000000000000" pitchFamily="2" charset="2"/>
              <a:buChar char="Ø"/>
            </a:pPr>
            <a:r>
              <a:rPr lang="en-US" sz="1600" b="0" i="0" dirty="0">
                <a:solidFill>
                  <a:srgbClr val="212529"/>
                </a:solidFill>
                <a:effectLst/>
                <a:latin typeface="Palatino Linotype" panose="02040502050505030304" pitchFamily="18" charset="0"/>
              </a:rPr>
              <a:t>Language modeling</a:t>
            </a:r>
          </a:p>
          <a:p>
            <a:pPr marL="285750" indent="-285750" algn="l">
              <a:buFont typeface="Wingdings" panose="05000000000000000000" pitchFamily="2" charset="2"/>
              <a:buChar char="Ø"/>
            </a:pPr>
            <a:endParaRPr lang="en-US" sz="1600" b="0" i="0" dirty="0">
              <a:solidFill>
                <a:srgbClr val="212529"/>
              </a:solidFill>
              <a:effectLst/>
              <a:latin typeface="Palatino Linotype" panose="02040502050505030304" pitchFamily="18" charset="0"/>
            </a:endParaRPr>
          </a:p>
          <a:p>
            <a:pPr marL="285750" indent="-285750" algn="l">
              <a:buFont typeface="Wingdings" panose="05000000000000000000" pitchFamily="2" charset="2"/>
              <a:buChar char="Ø"/>
            </a:pPr>
            <a:r>
              <a:rPr lang="en-US" sz="1600" b="0" i="0" dirty="0">
                <a:solidFill>
                  <a:srgbClr val="212529"/>
                </a:solidFill>
                <a:effectLst/>
                <a:latin typeface="Palatino Linotype" panose="02040502050505030304" pitchFamily="18" charset="0"/>
              </a:rPr>
              <a:t>Machine translation</a:t>
            </a:r>
          </a:p>
          <a:p>
            <a:pPr marL="285750" indent="-285750" algn="l">
              <a:buFont typeface="Wingdings" panose="05000000000000000000" pitchFamily="2" charset="2"/>
              <a:buChar char="Ø"/>
            </a:pPr>
            <a:endParaRPr lang="en-US" sz="1600" b="0" i="0" dirty="0">
              <a:solidFill>
                <a:srgbClr val="212529"/>
              </a:solidFill>
              <a:effectLst/>
              <a:latin typeface="Palatino Linotype" panose="02040502050505030304" pitchFamily="18" charset="0"/>
            </a:endParaRPr>
          </a:p>
          <a:p>
            <a:pPr marL="285750" indent="-285750" algn="l">
              <a:buFont typeface="Wingdings" panose="05000000000000000000" pitchFamily="2" charset="2"/>
              <a:buChar char="Ø"/>
            </a:pPr>
            <a:r>
              <a:rPr lang="en-US" sz="1600" b="0" i="0" dirty="0">
                <a:solidFill>
                  <a:srgbClr val="212529"/>
                </a:solidFill>
                <a:effectLst/>
                <a:latin typeface="Palatino Linotype" panose="02040502050505030304" pitchFamily="18" charset="0"/>
              </a:rPr>
              <a:t>Handwriting recognition</a:t>
            </a:r>
          </a:p>
          <a:p>
            <a:pPr marL="285750" indent="-285750" algn="l">
              <a:buFont typeface="Wingdings" panose="05000000000000000000" pitchFamily="2" charset="2"/>
              <a:buChar char="Ø"/>
            </a:pPr>
            <a:endParaRPr lang="en-US" sz="1600" b="0" i="0" dirty="0">
              <a:solidFill>
                <a:srgbClr val="212529"/>
              </a:solidFill>
              <a:effectLst/>
              <a:latin typeface="Palatino Linotype" panose="02040502050505030304" pitchFamily="18" charset="0"/>
            </a:endParaRPr>
          </a:p>
          <a:p>
            <a:pPr marL="285750" indent="-285750" algn="l">
              <a:buFont typeface="Wingdings" panose="05000000000000000000" pitchFamily="2" charset="2"/>
              <a:buChar char="Ø"/>
            </a:pPr>
            <a:r>
              <a:rPr lang="en-US" sz="1600" b="0" i="0" dirty="0">
                <a:solidFill>
                  <a:srgbClr val="212529"/>
                </a:solidFill>
                <a:effectLst/>
                <a:latin typeface="Palatino Linotype" panose="02040502050505030304" pitchFamily="18" charset="0"/>
              </a:rPr>
              <a:t>Image captioning</a:t>
            </a:r>
          </a:p>
          <a:p>
            <a:pPr marL="285750" indent="-285750" algn="l">
              <a:buFont typeface="Wingdings" panose="05000000000000000000" pitchFamily="2" charset="2"/>
              <a:buChar char="Ø"/>
            </a:pPr>
            <a:endParaRPr lang="en-US" sz="1600" b="0" i="0" dirty="0">
              <a:solidFill>
                <a:srgbClr val="212529"/>
              </a:solidFill>
              <a:effectLst/>
              <a:latin typeface="Palatino Linotype" panose="02040502050505030304" pitchFamily="18" charset="0"/>
            </a:endParaRPr>
          </a:p>
          <a:p>
            <a:pPr marL="285750" indent="-285750" algn="l">
              <a:buFont typeface="Wingdings" panose="05000000000000000000" pitchFamily="2" charset="2"/>
              <a:buChar char="Ø"/>
            </a:pPr>
            <a:r>
              <a:rPr lang="en-US" sz="1600" b="0" i="0" dirty="0">
                <a:solidFill>
                  <a:srgbClr val="212529"/>
                </a:solidFill>
                <a:effectLst/>
                <a:latin typeface="Palatino Linotype" panose="02040502050505030304" pitchFamily="18" charset="0"/>
              </a:rPr>
              <a:t>Image generation using attention models</a:t>
            </a:r>
          </a:p>
          <a:p>
            <a:pPr marL="285750" indent="-285750" algn="l">
              <a:buFont typeface="Wingdings" panose="05000000000000000000" pitchFamily="2" charset="2"/>
              <a:buChar char="Ø"/>
            </a:pPr>
            <a:endParaRPr lang="en-US" sz="1600" b="0" i="0" dirty="0">
              <a:solidFill>
                <a:srgbClr val="212529"/>
              </a:solidFill>
              <a:effectLst/>
              <a:latin typeface="Palatino Linotype" panose="02040502050505030304" pitchFamily="18" charset="0"/>
            </a:endParaRPr>
          </a:p>
          <a:p>
            <a:pPr marL="285750" indent="-285750" algn="l">
              <a:buFont typeface="Wingdings" panose="05000000000000000000" pitchFamily="2" charset="2"/>
              <a:buChar char="Ø"/>
            </a:pPr>
            <a:r>
              <a:rPr lang="en-US" sz="1600" b="0" i="0" dirty="0">
                <a:solidFill>
                  <a:srgbClr val="212529"/>
                </a:solidFill>
                <a:effectLst/>
                <a:latin typeface="Palatino Linotype" panose="02040502050505030304" pitchFamily="18" charset="0"/>
              </a:rPr>
              <a:t>Question answering</a:t>
            </a:r>
          </a:p>
          <a:p>
            <a:pPr marL="285750" indent="-285750" algn="l">
              <a:buFont typeface="Wingdings" panose="05000000000000000000" pitchFamily="2" charset="2"/>
              <a:buChar char="Ø"/>
            </a:pPr>
            <a:endParaRPr lang="en-US" sz="1600" b="0" i="0" dirty="0">
              <a:solidFill>
                <a:srgbClr val="212529"/>
              </a:solidFill>
              <a:effectLst/>
              <a:latin typeface="Palatino Linotype" panose="02040502050505030304" pitchFamily="18" charset="0"/>
            </a:endParaRPr>
          </a:p>
          <a:p>
            <a:pPr marL="285750" indent="-285750" algn="l">
              <a:buFont typeface="Wingdings" panose="05000000000000000000" pitchFamily="2" charset="2"/>
              <a:buChar char="Ø"/>
            </a:pPr>
            <a:r>
              <a:rPr lang="en-US" sz="1600" b="0" i="0" dirty="0">
                <a:solidFill>
                  <a:srgbClr val="212529"/>
                </a:solidFill>
                <a:effectLst/>
                <a:latin typeface="Palatino Linotype" panose="02040502050505030304" pitchFamily="18" charset="0"/>
              </a:rPr>
              <a:t>Video-to-text conversion</a:t>
            </a:r>
          </a:p>
          <a:p>
            <a:pPr marL="285750" indent="-285750" algn="l">
              <a:buFont typeface="Wingdings" panose="05000000000000000000" pitchFamily="2" charset="2"/>
              <a:buChar char="Ø"/>
            </a:pPr>
            <a:endParaRPr lang="en-US" sz="1600" b="0" i="0" dirty="0">
              <a:solidFill>
                <a:srgbClr val="212529"/>
              </a:solidFill>
              <a:effectLst/>
              <a:latin typeface="Palatino Linotype" panose="02040502050505030304" pitchFamily="18" charset="0"/>
            </a:endParaRPr>
          </a:p>
          <a:p>
            <a:pPr marL="285750" indent="-285750" algn="l">
              <a:buFont typeface="Wingdings" panose="05000000000000000000" pitchFamily="2" charset="2"/>
              <a:buChar char="Ø"/>
            </a:pPr>
            <a:r>
              <a:rPr lang="en-US" sz="1600" b="0" i="0" dirty="0">
                <a:solidFill>
                  <a:srgbClr val="212529"/>
                </a:solidFill>
                <a:effectLst/>
                <a:latin typeface="Palatino Linotype" panose="02040502050505030304" pitchFamily="18" charset="0"/>
              </a:rPr>
              <a:t>Polymorphic music modeling</a:t>
            </a:r>
          </a:p>
          <a:p>
            <a:pPr marL="285750" indent="-285750" algn="l">
              <a:buFont typeface="Wingdings" panose="05000000000000000000" pitchFamily="2" charset="2"/>
              <a:buChar char="Ø"/>
            </a:pPr>
            <a:endParaRPr lang="en-US" sz="1600" b="0" i="0" dirty="0">
              <a:solidFill>
                <a:srgbClr val="212529"/>
              </a:solidFill>
              <a:effectLst/>
              <a:latin typeface="Palatino Linotype" panose="02040502050505030304" pitchFamily="18" charset="0"/>
            </a:endParaRPr>
          </a:p>
          <a:p>
            <a:pPr marL="285750" indent="-285750" algn="l">
              <a:buFont typeface="Wingdings" panose="05000000000000000000" pitchFamily="2" charset="2"/>
              <a:buChar char="Ø"/>
            </a:pPr>
            <a:r>
              <a:rPr lang="en-US" sz="1600" b="0" i="0" dirty="0">
                <a:solidFill>
                  <a:srgbClr val="212529"/>
                </a:solidFill>
                <a:effectLst/>
                <a:latin typeface="Palatino Linotype" panose="02040502050505030304" pitchFamily="18" charset="0"/>
              </a:rPr>
              <a:t>Speech synthesis</a:t>
            </a: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endParaRPr lang="en-US" dirty="0">
              <a:latin typeface="Palatino Linotype" panose="02040502050505030304" pitchFamily="18" charset="0"/>
            </a:endParaRPr>
          </a:p>
        </p:txBody>
      </p:sp>
    </p:spTree>
    <p:extLst>
      <p:ext uri="{BB962C8B-B14F-4D97-AF65-F5344CB8AC3E}">
        <p14:creationId xmlns:p14="http://schemas.microsoft.com/office/powerpoint/2010/main" val="23430453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75DF59-20C0-7A4F-940D-9C2FC9C596FE}"/>
              </a:ext>
            </a:extLst>
          </p:cNvPr>
          <p:cNvSpPr>
            <a:spLocks noGrp="1"/>
          </p:cNvSpPr>
          <p:nvPr>
            <p:ph type="ctrTitle"/>
          </p:nvPr>
        </p:nvSpPr>
        <p:spPr>
          <a:xfrm>
            <a:off x="311700" y="963562"/>
            <a:ext cx="8520600" cy="875070"/>
          </a:xfrm>
        </p:spPr>
        <p:txBody>
          <a:bodyPr/>
          <a:lstStyle/>
          <a:p>
            <a:r>
              <a:rPr lang="en-US" sz="4000" dirty="0">
                <a:latin typeface="Palatino Linotype" panose="02040502050505030304" pitchFamily="18" charset="0"/>
              </a:rPr>
              <a:t>Existing Approaches</a:t>
            </a:r>
          </a:p>
        </p:txBody>
      </p:sp>
      <p:sp>
        <p:nvSpPr>
          <p:cNvPr id="5" name="Subtitle 4">
            <a:extLst>
              <a:ext uri="{FF2B5EF4-FFF2-40B4-BE49-F238E27FC236}">
                <a16:creationId xmlns:a16="http://schemas.microsoft.com/office/drawing/2014/main" id="{7BA57801-3BDF-2041-A807-9AE701535389}"/>
              </a:ext>
            </a:extLst>
          </p:cNvPr>
          <p:cNvSpPr>
            <a:spLocks noGrp="1"/>
          </p:cNvSpPr>
          <p:nvPr>
            <p:ph type="subTitle" idx="1"/>
          </p:nvPr>
        </p:nvSpPr>
        <p:spPr>
          <a:xfrm>
            <a:off x="311700" y="3235452"/>
            <a:ext cx="8520600" cy="1056900"/>
          </a:xfrm>
        </p:spPr>
        <p:txBody>
          <a:bodyPr/>
          <a:lstStyle/>
          <a:p>
            <a:endParaRPr lang="en-US" dirty="0">
              <a:solidFill>
                <a:srgbClr val="0070C0"/>
              </a:solidFill>
            </a:endParaRPr>
          </a:p>
          <a:p>
            <a:endParaRPr lang="en-US" dirty="0"/>
          </a:p>
        </p:txBody>
      </p:sp>
      <p:sp>
        <p:nvSpPr>
          <p:cNvPr id="6" name="TextBox 5">
            <a:extLst>
              <a:ext uri="{FF2B5EF4-FFF2-40B4-BE49-F238E27FC236}">
                <a16:creationId xmlns:a16="http://schemas.microsoft.com/office/drawing/2014/main" id="{CE4FD864-6A69-AFC8-F380-F1EAB055ADBF}"/>
              </a:ext>
            </a:extLst>
          </p:cNvPr>
          <p:cNvSpPr txBox="1"/>
          <p:nvPr/>
        </p:nvSpPr>
        <p:spPr>
          <a:xfrm>
            <a:off x="491613" y="1936877"/>
            <a:ext cx="8340687" cy="3631763"/>
          </a:xfrm>
          <a:prstGeom prst="rect">
            <a:avLst/>
          </a:prstGeom>
          <a:noFill/>
        </p:spPr>
        <p:txBody>
          <a:bodyPr wrap="square" rtlCol="0">
            <a:spAutoFit/>
          </a:bodyPr>
          <a:lstStyle/>
          <a:p>
            <a:r>
              <a:rPr lang="en-US" b="1" dirty="0">
                <a:latin typeface="Palatino Linotype" panose="02040502050505030304" pitchFamily="18" charset="0"/>
              </a:rPr>
              <a:t>Existing LSTMs</a:t>
            </a:r>
          </a:p>
          <a:p>
            <a:pPr>
              <a:lnSpc>
                <a:spcPct val="150000"/>
              </a:lnSpc>
            </a:pPr>
            <a:endParaRPr lang="en-US" sz="1600" b="1" dirty="0">
              <a:latin typeface="Palatino Linotype" panose="02040502050505030304" pitchFamily="18" charset="0"/>
            </a:endParaRPr>
          </a:p>
          <a:p>
            <a:pPr marL="285750" indent="-285750">
              <a:lnSpc>
                <a:spcPct val="150000"/>
              </a:lnSpc>
              <a:buFont typeface="Wingdings" panose="05000000000000000000" pitchFamily="2" charset="2"/>
              <a:buChar char="Ø"/>
            </a:pPr>
            <a:r>
              <a:rPr lang="en-US" sz="1600" dirty="0">
                <a:latin typeface="Palatino Linotype" panose="02040502050505030304" pitchFamily="18" charset="0"/>
              </a:rPr>
              <a:t>There has implementation of LSTMs using several approaches such as</a:t>
            </a:r>
          </a:p>
          <a:p>
            <a:pPr>
              <a:lnSpc>
                <a:spcPct val="150000"/>
              </a:lnSpc>
            </a:pPr>
            <a:r>
              <a:rPr lang="en-US" sz="1600" dirty="0">
                <a:latin typeface="Palatino Linotype" panose="02040502050505030304" pitchFamily="18" charset="0"/>
              </a:rPr>
              <a:t>	1) </a:t>
            </a:r>
            <a:r>
              <a:rPr lang="en-US" sz="1600" dirty="0" err="1">
                <a:latin typeface="Palatino Linotype" panose="02040502050505030304" pitchFamily="18" charset="0"/>
              </a:rPr>
              <a:t>Pytorch</a:t>
            </a:r>
            <a:endParaRPr lang="en-US" sz="1600" dirty="0">
              <a:latin typeface="Palatino Linotype" panose="02040502050505030304" pitchFamily="18" charset="0"/>
            </a:endParaRPr>
          </a:p>
          <a:p>
            <a:pPr>
              <a:lnSpc>
                <a:spcPct val="150000"/>
              </a:lnSpc>
            </a:pPr>
            <a:r>
              <a:rPr lang="en-US" sz="1600" dirty="0">
                <a:latin typeface="Palatino Linotype" panose="02040502050505030304" pitchFamily="18" charset="0"/>
              </a:rPr>
              <a:t>	2) </a:t>
            </a:r>
            <a:r>
              <a:rPr lang="en-US" sz="1600" dirty="0" err="1">
                <a:latin typeface="Palatino Linotype" panose="02040502050505030304" pitchFamily="18" charset="0"/>
              </a:rPr>
              <a:t>Keras</a:t>
            </a:r>
            <a:endParaRPr lang="en-US" sz="1600" dirty="0">
              <a:latin typeface="Palatino Linotype" panose="02040502050505030304" pitchFamily="18" charset="0"/>
            </a:endParaRPr>
          </a:p>
          <a:p>
            <a:pPr>
              <a:lnSpc>
                <a:spcPct val="150000"/>
              </a:lnSpc>
            </a:pPr>
            <a:r>
              <a:rPr lang="en-US" sz="1600" dirty="0">
                <a:latin typeface="Palatino Linotype" panose="02040502050505030304" pitchFamily="18" charset="0"/>
              </a:rPr>
              <a:t>	3) CNN</a:t>
            </a:r>
          </a:p>
          <a:p>
            <a:pPr>
              <a:lnSpc>
                <a:spcPct val="150000"/>
              </a:lnSpc>
            </a:pPr>
            <a:r>
              <a:rPr lang="en-US" sz="1600" dirty="0">
                <a:latin typeface="Palatino Linotype" panose="02040502050505030304" pitchFamily="18" charset="0"/>
              </a:rPr>
              <a:t>	4) </a:t>
            </a:r>
            <a:r>
              <a:rPr lang="en-US" sz="1600" dirty="0" err="1">
                <a:latin typeface="Palatino Linotype" panose="02040502050505030304" pitchFamily="18" charset="0"/>
              </a:rPr>
              <a:t>Tensorflow</a:t>
            </a:r>
            <a:endParaRPr lang="en-US" sz="1600" dirty="0">
              <a:latin typeface="Palatino Linotype" panose="02040502050505030304" pitchFamily="18" charset="0"/>
            </a:endParaRPr>
          </a:p>
          <a:p>
            <a:endParaRPr lang="en-US" sz="1600" dirty="0">
              <a:latin typeface="Palatino Linotype" panose="02040502050505030304" pitchFamily="18" charset="0"/>
            </a:endParaRPr>
          </a:p>
          <a:p>
            <a:pPr marL="285750" indent="-285750">
              <a:buFont typeface="Wingdings" panose="05000000000000000000" pitchFamily="2" charset="2"/>
              <a:buChar char="Ø"/>
            </a:pPr>
            <a:endParaRPr lang="en-US" sz="1600" dirty="0">
              <a:latin typeface="Palatino Linotype" panose="02040502050505030304" pitchFamily="18" charset="0"/>
            </a:endParaRPr>
          </a:p>
          <a:p>
            <a:endParaRPr lang="en-US" dirty="0">
              <a:latin typeface="Palatino Linotype" panose="02040502050505030304" pitchFamily="18" charset="0"/>
            </a:endParaRPr>
          </a:p>
          <a:p>
            <a:endParaRPr lang="en-US" dirty="0">
              <a:latin typeface="Palatino Linotype" panose="02040502050505030304" pitchFamily="18" charset="0"/>
            </a:endParaRPr>
          </a:p>
        </p:txBody>
      </p:sp>
    </p:spTree>
    <p:extLst>
      <p:ext uri="{BB962C8B-B14F-4D97-AF65-F5344CB8AC3E}">
        <p14:creationId xmlns:p14="http://schemas.microsoft.com/office/powerpoint/2010/main" val="33742146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75DF59-20C0-7A4F-940D-9C2FC9C596FE}"/>
              </a:ext>
            </a:extLst>
          </p:cNvPr>
          <p:cNvSpPr>
            <a:spLocks noGrp="1"/>
          </p:cNvSpPr>
          <p:nvPr>
            <p:ph type="ctrTitle"/>
          </p:nvPr>
        </p:nvSpPr>
        <p:spPr>
          <a:xfrm>
            <a:off x="311700" y="963562"/>
            <a:ext cx="8520600" cy="875070"/>
          </a:xfrm>
        </p:spPr>
        <p:txBody>
          <a:bodyPr/>
          <a:lstStyle/>
          <a:p>
            <a:r>
              <a:rPr lang="en-US" sz="4000" dirty="0">
                <a:latin typeface="Palatino Linotype" panose="02040502050505030304" pitchFamily="18" charset="0"/>
              </a:rPr>
              <a:t>Problem Statement</a:t>
            </a:r>
          </a:p>
        </p:txBody>
      </p:sp>
      <p:sp>
        <p:nvSpPr>
          <p:cNvPr id="5" name="Subtitle 4">
            <a:extLst>
              <a:ext uri="{FF2B5EF4-FFF2-40B4-BE49-F238E27FC236}">
                <a16:creationId xmlns:a16="http://schemas.microsoft.com/office/drawing/2014/main" id="{7BA57801-3BDF-2041-A807-9AE701535389}"/>
              </a:ext>
            </a:extLst>
          </p:cNvPr>
          <p:cNvSpPr>
            <a:spLocks noGrp="1"/>
          </p:cNvSpPr>
          <p:nvPr>
            <p:ph type="subTitle" idx="1"/>
          </p:nvPr>
        </p:nvSpPr>
        <p:spPr>
          <a:xfrm>
            <a:off x="311700" y="3235452"/>
            <a:ext cx="8520600" cy="1056900"/>
          </a:xfrm>
        </p:spPr>
        <p:txBody>
          <a:bodyPr/>
          <a:lstStyle/>
          <a:p>
            <a:endParaRPr lang="en-US" dirty="0">
              <a:solidFill>
                <a:srgbClr val="0070C0"/>
              </a:solidFill>
            </a:endParaRPr>
          </a:p>
          <a:p>
            <a:endParaRPr lang="en-US" dirty="0"/>
          </a:p>
        </p:txBody>
      </p:sp>
      <p:sp>
        <p:nvSpPr>
          <p:cNvPr id="6" name="TextBox 5">
            <a:extLst>
              <a:ext uri="{FF2B5EF4-FFF2-40B4-BE49-F238E27FC236}">
                <a16:creationId xmlns:a16="http://schemas.microsoft.com/office/drawing/2014/main" id="{CE4FD864-6A69-AFC8-F380-F1EAB055ADBF}"/>
              </a:ext>
            </a:extLst>
          </p:cNvPr>
          <p:cNvSpPr txBox="1"/>
          <p:nvPr/>
        </p:nvSpPr>
        <p:spPr>
          <a:xfrm>
            <a:off x="491613" y="1929624"/>
            <a:ext cx="8340687" cy="3139321"/>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1600" dirty="0">
                <a:latin typeface="Palatino Linotype" panose="02040502050505030304" pitchFamily="18" charset="0"/>
              </a:rPr>
              <a:t>Although there has been existing LSTM for several applications such as name classification, </a:t>
            </a:r>
            <a:r>
              <a:rPr lang="en-US" sz="1600" b="0" i="0" dirty="0">
                <a:solidFill>
                  <a:srgbClr val="212529"/>
                </a:solidFill>
                <a:effectLst/>
                <a:latin typeface="Palatino Linotype" panose="02040502050505030304" pitchFamily="18" charset="0"/>
              </a:rPr>
              <a:t>Handwriting recognition, Video-to-text conversion, etc. There has been collection of various sets of data in LSTM. The privacy of data is always at risk. </a:t>
            </a:r>
          </a:p>
          <a:p>
            <a:pPr marL="285750" indent="-285750">
              <a:lnSpc>
                <a:spcPct val="150000"/>
              </a:lnSpc>
              <a:buFont typeface="Wingdings" panose="05000000000000000000" pitchFamily="2" charset="2"/>
              <a:buChar char="Ø"/>
            </a:pPr>
            <a:endParaRPr lang="en-US" sz="1600" dirty="0">
              <a:solidFill>
                <a:srgbClr val="212529"/>
              </a:solidFill>
              <a:latin typeface="Palatino Linotype" panose="02040502050505030304" pitchFamily="18" charset="0"/>
            </a:endParaRPr>
          </a:p>
          <a:p>
            <a:pPr marL="285750" indent="-285750">
              <a:lnSpc>
                <a:spcPct val="150000"/>
              </a:lnSpc>
              <a:buFont typeface="Wingdings" panose="05000000000000000000" pitchFamily="2" charset="2"/>
              <a:buChar char="Ø"/>
            </a:pPr>
            <a:r>
              <a:rPr lang="en-US" sz="1600" b="0" i="0" dirty="0">
                <a:solidFill>
                  <a:srgbClr val="212529"/>
                </a:solidFill>
                <a:effectLst/>
                <a:latin typeface="Palatino Linotype" panose="02040502050505030304" pitchFamily="18" charset="0"/>
              </a:rPr>
              <a:t>So, it is required to include the privacy parameter in the LSTM.</a:t>
            </a:r>
          </a:p>
          <a:p>
            <a:pPr marL="285750" indent="-285750" algn="l">
              <a:buFont typeface="Wingdings" panose="05000000000000000000" pitchFamily="2" charset="2"/>
              <a:buChar char="Ø"/>
            </a:pPr>
            <a:endParaRPr lang="en-US" sz="1800" b="0" i="0" dirty="0">
              <a:solidFill>
                <a:srgbClr val="212529"/>
              </a:solidFill>
              <a:effectLst/>
              <a:latin typeface="Palatino Linotype" panose="02040502050505030304" pitchFamily="18" charset="0"/>
            </a:endParaRP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endParaRPr lang="en-US" dirty="0">
              <a:latin typeface="Palatino Linotype" panose="02040502050505030304" pitchFamily="18" charset="0"/>
            </a:endParaRPr>
          </a:p>
        </p:txBody>
      </p:sp>
    </p:spTree>
    <p:extLst>
      <p:ext uri="{BB962C8B-B14F-4D97-AF65-F5344CB8AC3E}">
        <p14:creationId xmlns:p14="http://schemas.microsoft.com/office/powerpoint/2010/main" val="26653767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75DF59-20C0-7A4F-940D-9C2FC9C596FE}"/>
              </a:ext>
            </a:extLst>
          </p:cNvPr>
          <p:cNvSpPr>
            <a:spLocks noGrp="1"/>
          </p:cNvSpPr>
          <p:nvPr>
            <p:ph type="ctrTitle"/>
          </p:nvPr>
        </p:nvSpPr>
        <p:spPr>
          <a:xfrm>
            <a:off x="311700" y="1347020"/>
            <a:ext cx="8520600" cy="875070"/>
          </a:xfrm>
        </p:spPr>
        <p:txBody>
          <a:bodyPr/>
          <a:lstStyle/>
          <a:p>
            <a:r>
              <a:rPr lang="en-US" sz="4000" dirty="0">
                <a:latin typeface="Palatino Linotype" panose="02040502050505030304" pitchFamily="18" charset="0"/>
              </a:rPr>
              <a:t>Implementation steps for training differential LSTM for name classifier</a:t>
            </a:r>
          </a:p>
        </p:txBody>
      </p:sp>
      <p:sp>
        <p:nvSpPr>
          <p:cNvPr id="5" name="Subtitle 4">
            <a:extLst>
              <a:ext uri="{FF2B5EF4-FFF2-40B4-BE49-F238E27FC236}">
                <a16:creationId xmlns:a16="http://schemas.microsoft.com/office/drawing/2014/main" id="{7BA57801-3BDF-2041-A807-9AE701535389}"/>
              </a:ext>
            </a:extLst>
          </p:cNvPr>
          <p:cNvSpPr>
            <a:spLocks noGrp="1"/>
          </p:cNvSpPr>
          <p:nvPr>
            <p:ph type="subTitle" idx="1"/>
          </p:nvPr>
        </p:nvSpPr>
        <p:spPr>
          <a:xfrm>
            <a:off x="311700" y="3235452"/>
            <a:ext cx="8520600" cy="1056900"/>
          </a:xfrm>
        </p:spPr>
        <p:txBody>
          <a:bodyPr/>
          <a:lstStyle/>
          <a:p>
            <a:endParaRPr lang="en-US" dirty="0">
              <a:solidFill>
                <a:srgbClr val="0070C0"/>
              </a:solidFill>
            </a:endParaRPr>
          </a:p>
          <a:p>
            <a:endParaRPr lang="en-US" dirty="0"/>
          </a:p>
        </p:txBody>
      </p:sp>
      <p:sp>
        <p:nvSpPr>
          <p:cNvPr id="6" name="TextBox 5">
            <a:extLst>
              <a:ext uri="{FF2B5EF4-FFF2-40B4-BE49-F238E27FC236}">
                <a16:creationId xmlns:a16="http://schemas.microsoft.com/office/drawing/2014/main" id="{CE4FD864-6A69-AFC8-F380-F1EAB055ADBF}"/>
              </a:ext>
            </a:extLst>
          </p:cNvPr>
          <p:cNvSpPr txBox="1"/>
          <p:nvPr/>
        </p:nvSpPr>
        <p:spPr>
          <a:xfrm>
            <a:off x="491613" y="2126269"/>
            <a:ext cx="8340687" cy="5293757"/>
          </a:xfrm>
          <a:prstGeom prst="rect">
            <a:avLst/>
          </a:prstGeom>
          <a:noFill/>
        </p:spPr>
        <p:txBody>
          <a:bodyPr wrap="square" rtlCol="0">
            <a:spAutoFit/>
          </a:bodyPr>
          <a:lstStyle/>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r>
              <a:rPr lang="en-US" sz="1600" dirty="0">
                <a:latin typeface="Palatino Linotype" panose="02040502050505030304" pitchFamily="18" charset="0"/>
              </a:rPr>
              <a:t>Datasets uploading from source</a:t>
            </a:r>
          </a:p>
          <a:p>
            <a:pPr marL="285750" indent="-285750">
              <a:buFont typeface="Wingdings" panose="05000000000000000000" pitchFamily="2" charset="2"/>
              <a:buChar char="Ø"/>
            </a:pPr>
            <a:endParaRPr lang="en-US" sz="1600" dirty="0">
              <a:latin typeface="Palatino Linotype" panose="02040502050505030304" pitchFamily="18" charset="0"/>
            </a:endParaRPr>
          </a:p>
          <a:p>
            <a:pPr marL="285750" indent="-285750">
              <a:buFont typeface="Wingdings" panose="05000000000000000000" pitchFamily="2" charset="2"/>
              <a:buChar char="Ø"/>
            </a:pPr>
            <a:r>
              <a:rPr lang="en-US" sz="1600" dirty="0">
                <a:latin typeface="Palatino Linotype" panose="02040502050505030304" pitchFamily="18" charset="0"/>
              </a:rPr>
              <a:t>Training/Validation Set preparation</a:t>
            </a:r>
          </a:p>
          <a:p>
            <a:pPr marL="285750" indent="-285750">
              <a:buFont typeface="Wingdings" panose="05000000000000000000" pitchFamily="2" charset="2"/>
              <a:buChar char="Ø"/>
            </a:pPr>
            <a:endParaRPr lang="en-US" sz="1600" dirty="0">
              <a:latin typeface="Palatino Linotype" panose="02040502050505030304" pitchFamily="18" charset="0"/>
            </a:endParaRPr>
          </a:p>
          <a:p>
            <a:pPr marL="285750" indent="-285750">
              <a:buFont typeface="Wingdings" panose="05000000000000000000" pitchFamily="2" charset="2"/>
              <a:buChar char="Ø"/>
            </a:pPr>
            <a:r>
              <a:rPr lang="en-US" sz="1600" dirty="0">
                <a:latin typeface="Palatino Linotype" panose="02040502050505030304" pitchFamily="18" charset="0"/>
              </a:rPr>
              <a:t>Training/ Evaluation Cycle</a:t>
            </a:r>
          </a:p>
          <a:p>
            <a:pPr marL="285750" indent="-285750">
              <a:buFont typeface="Wingdings" panose="05000000000000000000" pitchFamily="2" charset="2"/>
              <a:buChar char="Ø"/>
            </a:pPr>
            <a:endParaRPr lang="en-US" sz="1600" dirty="0">
              <a:latin typeface="Palatino Linotype" panose="02040502050505030304" pitchFamily="18" charset="0"/>
            </a:endParaRPr>
          </a:p>
          <a:p>
            <a:pPr marL="285750" indent="-285750">
              <a:buFont typeface="Wingdings" panose="05000000000000000000" pitchFamily="2" charset="2"/>
              <a:buChar char="Ø"/>
            </a:pPr>
            <a:r>
              <a:rPr lang="en-US" sz="1600" dirty="0">
                <a:latin typeface="Palatino Linotype" panose="02040502050505030304" pitchFamily="18" charset="0"/>
              </a:rPr>
              <a:t>Hyper Parameters</a:t>
            </a:r>
          </a:p>
          <a:p>
            <a:pPr marL="285750" indent="-285750">
              <a:buFont typeface="Wingdings" panose="05000000000000000000" pitchFamily="2" charset="2"/>
              <a:buChar char="Ø"/>
            </a:pPr>
            <a:endParaRPr lang="en-US" sz="1600" dirty="0">
              <a:latin typeface="Palatino Linotype" panose="02040502050505030304" pitchFamily="18" charset="0"/>
            </a:endParaRPr>
          </a:p>
          <a:p>
            <a:pPr marL="285750" indent="-285750">
              <a:buFont typeface="Wingdings" panose="05000000000000000000" pitchFamily="2" charset="2"/>
              <a:buChar char="Ø"/>
            </a:pPr>
            <a:r>
              <a:rPr lang="en-US" sz="1600" dirty="0">
                <a:latin typeface="Palatino Linotype" panose="02040502050505030304" pitchFamily="18" charset="0"/>
              </a:rPr>
              <a:t>Model</a:t>
            </a:r>
          </a:p>
          <a:p>
            <a:pPr marL="285750" indent="-285750">
              <a:buFont typeface="Wingdings" panose="05000000000000000000" pitchFamily="2" charset="2"/>
              <a:buChar char="Ø"/>
            </a:pPr>
            <a:endParaRPr lang="en-US" sz="1600" dirty="0">
              <a:latin typeface="Palatino Linotype" panose="02040502050505030304" pitchFamily="18" charset="0"/>
            </a:endParaRPr>
          </a:p>
          <a:p>
            <a:pPr marL="285750" indent="-285750">
              <a:buFont typeface="Wingdings" panose="05000000000000000000" pitchFamily="2" charset="2"/>
              <a:buChar char="Ø"/>
            </a:pPr>
            <a:r>
              <a:rPr lang="en-US" sz="1600" dirty="0">
                <a:latin typeface="Palatino Linotype" panose="02040502050505030304" pitchFamily="18" charset="0"/>
              </a:rPr>
              <a:t>Defining the Privacy engine, optimizer and loss criterion for the problem</a:t>
            </a:r>
          </a:p>
          <a:p>
            <a:pPr marL="285750" indent="-285750">
              <a:buFont typeface="Wingdings" panose="05000000000000000000" pitchFamily="2" charset="2"/>
              <a:buChar char="Ø"/>
            </a:pPr>
            <a:endParaRPr lang="en-US" sz="1600" dirty="0">
              <a:latin typeface="Palatino Linotype" panose="02040502050505030304" pitchFamily="18" charset="0"/>
            </a:endParaRPr>
          </a:p>
          <a:p>
            <a:pPr marL="285750" indent="-285750">
              <a:buFont typeface="Wingdings" panose="05000000000000000000" pitchFamily="2" charset="2"/>
              <a:buChar char="Ø"/>
            </a:pPr>
            <a:r>
              <a:rPr lang="en-US" sz="1600" dirty="0">
                <a:latin typeface="Palatino Linotype" panose="02040502050505030304" pitchFamily="18" charset="0"/>
              </a:rPr>
              <a:t>Training the name classifier with privacy</a:t>
            </a:r>
          </a:p>
          <a:p>
            <a:pPr marL="285750" indent="-285750">
              <a:buFont typeface="Wingdings" panose="05000000000000000000" pitchFamily="2" charset="2"/>
              <a:buChar char="Ø"/>
            </a:pPr>
            <a:endParaRPr lang="en-US" sz="1600" dirty="0">
              <a:latin typeface="Palatino Linotype" panose="02040502050505030304" pitchFamily="18" charset="0"/>
            </a:endParaRPr>
          </a:p>
          <a:p>
            <a:pPr marL="285750" indent="-285750">
              <a:buFont typeface="Wingdings" panose="05000000000000000000" pitchFamily="2" charset="2"/>
              <a:buChar char="Ø"/>
            </a:pPr>
            <a:r>
              <a:rPr lang="en-US" sz="1600" dirty="0">
                <a:latin typeface="Palatino Linotype" panose="02040502050505030304" pitchFamily="18" charset="0"/>
              </a:rPr>
              <a:t>Training the name classifier without privacy</a:t>
            </a: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endParaRPr lang="en-US" dirty="0">
              <a:latin typeface="Palatino Linotype" panose="02040502050505030304" pitchFamily="18" charset="0"/>
            </a:endParaRPr>
          </a:p>
          <a:p>
            <a:pPr marL="285750" indent="-285750">
              <a:buFont typeface="Wingdings" panose="05000000000000000000" pitchFamily="2" charset="2"/>
              <a:buChar char="Ø"/>
            </a:pPr>
            <a:endParaRPr lang="en-US" dirty="0">
              <a:latin typeface="Palatino Linotype" panose="02040502050505030304" pitchFamily="18" charset="0"/>
            </a:endParaRPr>
          </a:p>
        </p:txBody>
      </p:sp>
    </p:spTree>
    <p:extLst>
      <p:ext uri="{BB962C8B-B14F-4D97-AF65-F5344CB8AC3E}">
        <p14:creationId xmlns:p14="http://schemas.microsoft.com/office/powerpoint/2010/main" val="34404985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75DF59-20C0-7A4F-940D-9C2FC9C596FE}"/>
              </a:ext>
            </a:extLst>
          </p:cNvPr>
          <p:cNvSpPr>
            <a:spLocks noGrp="1"/>
          </p:cNvSpPr>
          <p:nvPr>
            <p:ph type="ctrTitle"/>
          </p:nvPr>
        </p:nvSpPr>
        <p:spPr>
          <a:xfrm>
            <a:off x="152400" y="762000"/>
            <a:ext cx="8520600" cy="875070"/>
          </a:xfrm>
        </p:spPr>
        <p:txBody>
          <a:bodyPr/>
          <a:lstStyle/>
          <a:p>
            <a:r>
              <a:rPr lang="en-US" sz="4000" dirty="0">
                <a:latin typeface="Palatino Linotype" panose="02040502050505030304" pitchFamily="18" charset="0"/>
              </a:rPr>
              <a:t>Experimental Results</a:t>
            </a:r>
          </a:p>
        </p:txBody>
      </p:sp>
      <p:sp>
        <p:nvSpPr>
          <p:cNvPr id="5" name="Subtitle 4">
            <a:extLst>
              <a:ext uri="{FF2B5EF4-FFF2-40B4-BE49-F238E27FC236}">
                <a16:creationId xmlns:a16="http://schemas.microsoft.com/office/drawing/2014/main" id="{7BA57801-3BDF-2041-A807-9AE701535389}"/>
              </a:ext>
            </a:extLst>
          </p:cNvPr>
          <p:cNvSpPr>
            <a:spLocks noGrp="1"/>
          </p:cNvSpPr>
          <p:nvPr>
            <p:ph type="subTitle" idx="1"/>
          </p:nvPr>
        </p:nvSpPr>
        <p:spPr>
          <a:xfrm>
            <a:off x="311700" y="3235452"/>
            <a:ext cx="8520600" cy="1056900"/>
          </a:xfrm>
        </p:spPr>
        <p:txBody>
          <a:bodyPr/>
          <a:lstStyle/>
          <a:p>
            <a:endParaRPr lang="en-US" dirty="0">
              <a:solidFill>
                <a:srgbClr val="0070C0"/>
              </a:solidFill>
            </a:endParaRPr>
          </a:p>
          <a:p>
            <a:endParaRPr lang="en-US" dirty="0"/>
          </a:p>
        </p:txBody>
      </p:sp>
      <p:pic>
        <p:nvPicPr>
          <p:cNvPr id="2" name="Untitled video - Made with Clipchamp">
            <a:hlinkClick r:id="" action="ppaction://media"/>
            <a:extLst>
              <a:ext uri="{FF2B5EF4-FFF2-40B4-BE49-F238E27FC236}">
                <a16:creationId xmlns:a16="http://schemas.microsoft.com/office/drawing/2014/main" id="{60C66BDB-241D-97A3-2C40-29798291370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11700" y="1524000"/>
            <a:ext cx="8520600" cy="4792838"/>
          </a:xfrm>
          <a:prstGeom prst="rect">
            <a:avLst/>
          </a:prstGeom>
        </p:spPr>
      </p:pic>
    </p:spTree>
    <p:extLst>
      <p:ext uri="{BB962C8B-B14F-4D97-AF65-F5344CB8AC3E}">
        <p14:creationId xmlns:p14="http://schemas.microsoft.com/office/powerpoint/2010/main" val="416614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27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275</TotalTime>
  <Words>462</Words>
  <Application>Microsoft Office PowerPoint</Application>
  <PresentationFormat>On-screen Show (4:3)</PresentationFormat>
  <Paragraphs>131</Paragraphs>
  <Slides>14</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Palatino Linotype</vt:lpstr>
      <vt:lpstr>Times New Roman</vt:lpstr>
      <vt:lpstr>Wingdings</vt:lpstr>
      <vt:lpstr>Office Theme</vt:lpstr>
      <vt:lpstr>ECE 653 –Machine Learning Security and Privacy</vt:lpstr>
      <vt:lpstr>Outline</vt:lpstr>
      <vt:lpstr>Introduction</vt:lpstr>
      <vt:lpstr>Introduction</vt:lpstr>
      <vt:lpstr>Applications of LSTM</vt:lpstr>
      <vt:lpstr>Existing Approaches</vt:lpstr>
      <vt:lpstr>Problem Statement</vt:lpstr>
      <vt:lpstr>Implementation steps for training differential LSTM for name classifier</vt:lpstr>
      <vt:lpstr>Experimental Results</vt:lpstr>
      <vt:lpstr>Graphs – Default dataset</vt:lpstr>
      <vt:lpstr>Graphs – Own dataset</vt:lpstr>
      <vt:lpstr>Limitations</vt:lpstr>
      <vt:lpstr>Conclusion</vt:lpstr>
      <vt:lpstr>Thanks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18-741  Advanced Computer Architecture Lecture 1: Intro and Basics</dc:title>
  <dc:creator>Onur Mutlu</dc:creator>
  <cp:lastModifiedBy>Venkat Nitin Patnala</cp:lastModifiedBy>
  <cp:revision>3</cp:revision>
  <dcterms:created xsi:type="dcterms:W3CDTF">2021-08-23T01:55:36Z</dcterms:created>
  <dcterms:modified xsi:type="dcterms:W3CDTF">2022-12-05T21:42:33Z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2020-08-23T00:00:00Z</vt:filetime>
  </property>
  <property fmtid="{D5CDD505-2E9C-101B-9397-08002B2CF9AE}" pid="3" name="Creator">
    <vt:lpwstr>Microsoft® PowerPoint® for Microsoft 365</vt:lpwstr>
  </property>
  <property fmtid="{D5CDD505-2E9C-101B-9397-08002B2CF9AE}" pid="4" name="LastSaved">
    <vt:filetime>2021-08-23T00:00:00Z</vt:filetime>
  </property>
</Properties>
</file>